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74.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7" r:id="rId1"/>
  </p:sldMasterIdLst>
  <p:notesMasterIdLst>
    <p:notesMasterId r:id="rId103"/>
  </p:notesMasterIdLst>
  <p:handoutMasterIdLst>
    <p:handoutMasterId r:id="rId104"/>
  </p:handoutMasterIdLst>
  <p:sldIdLst>
    <p:sldId id="897" r:id="rId2"/>
    <p:sldId id="981" r:id="rId3"/>
    <p:sldId id="1013" r:id="rId4"/>
    <p:sldId id="999" r:id="rId5"/>
    <p:sldId id="1061" r:id="rId6"/>
    <p:sldId id="1010" r:id="rId7"/>
    <p:sldId id="1000" r:id="rId8"/>
    <p:sldId id="1001" r:id="rId9"/>
    <p:sldId id="1002" r:id="rId10"/>
    <p:sldId id="1003" r:id="rId11"/>
    <p:sldId id="1004" r:id="rId12"/>
    <p:sldId id="1039" r:id="rId13"/>
    <p:sldId id="1060" r:id="rId14"/>
    <p:sldId id="1005" r:id="rId15"/>
    <p:sldId id="1033" r:id="rId16"/>
    <p:sldId id="1035" r:id="rId17"/>
    <p:sldId id="1036" r:id="rId18"/>
    <p:sldId id="1037" r:id="rId19"/>
    <p:sldId id="1038" r:id="rId20"/>
    <p:sldId id="1034" r:id="rId21"/>
    <p:sldId id="1062" r:id="rId22"/>
    <p:sldId id="1008" r:id="rId23"/>
    <p:sldId id="1009" r:id="rId24"/>
    <p:sldId id="1063" r:id="rId25"/>
    <p:sldId id="911" r:id="rId26"/>
    <p:sldId id="1032" r:id="rId27"/>
    <p:sldId id="1064" r:id="rId28"/>
    <p:sldId id="913" r:id="rId29"/>
    <p:sldId id="914" r:id="rId30"/>
    <p:sldId id="1029" r:id="rId31"/>
    <p:sldId id="1030" r:id="rId32"/>
    <p:sldId id="1031" r:id="rId33"/>
    <p:sldId id="915" r:id="rId34"/>
    <p:sldId id="916" r:id="rId35"/>
    <p:sldId id="1021" r:id="rId36"/>
    <p:sldId id="1065" r:id="rId37"/>
    <p:sldId id="917" r:id="rId38"/>
    <p:sldId id="918" r:id="rId39"/>
    <p:sldId id="919" r:id="rId40"/>
    <p:sldId id="920" r:id="rId41"/>
    <p:sldId id="1025" r:id="rId42"/>
    <p:sldId id="922" r:id="rId43"/>
    <p:sldId id="923" r:id="rId44"/>
    <p:sldId id="924" r:id="rId45"/>
    <p:sldId id="1019" r:id="rId46"/>
    <p:sldId id="925" r:id="rId47"/>
    <p:sldId id="1023" r:id="rId48"/>
    <p:sldId id="926" r:id="rId49"/>
    <p:sldId id="933" r:id="rId50"/>
    <p:sldId id="927" r:id="rId51"/>
    <p:sldId id="928" r:id="rId52"/>
    <p:sldId id="929" r:id="rId53"/>
    <p:sldId id="983" r:id="rId54"/>
    <p:sldId id="934" r:id="rId55"/>
    <p:sldId id="936" r:id="rId56"/>
    <p:sldId id="930" r:id="rId57"/>
    <p:sldId id="931" r:id="rId58"/>
    <p:sldId id="1024" r:id="rId59"/>
    <p:sldId id="1066" r:id="rId60"/>
    <p:sldId id="937" r:id="rId61"/>
    <p:sldId id="938" r:id="rId62"/>
    <p:sldId id="939" r:id="rId63"/>
    <p:sldId id="940" r:id="rId64"/>
    <p:sldId id="1067" r:id="rId65"/>
    <p:sldId id="1045" r:id="rId66"/>
    <p:sldId id="1046" r:id="rId67"/>
    <p:sldId id="1047" r:id="rId68"/>
    <p:sldId id="1048" r:id="rId69"/>
    <p:sldId id="1049" r:id="rId70"/>
    <p:sldId id="1050" r:id="rId71"/>
    <p:sldId id="1051" r:id="rId72"/>
    <p:sldId id="1052" r:id="rId73"/>
    <p:sldId id="1053" r:id="rId74"/>
    <p:sldId id="1054" r:id="rId75"/>
    <p:sldId id="1055" r:id="rId76"/>
    <p:sldId id="1056" r:id="rId77"/>
    <p:sldId id="1057" r:id="rId78"/>
    <p:sldId id="1068" r:id="rId79"/>
    <p:sldId id="943" r:id="rId80"/>
    <p:sldId id="944" r:id="rId81"/>
    <p:sldId id="1069" r:id="rId82"/>
    <p:sldId id="945" r:id="rId83"/>
    <p:sldId id="1043" r:id="rId84"/>
    <p:sldId id="1042" r:id="rId85"/>
    <p:sldId id="1058" r:id="rId86"/>
    <p:sldId id="956" r:id="rId87"/>
    <p:sldId id="976" r:id="rId88"/>
    <p:sldId id="979" r:id="rId89"/>
    <p:sldId id="977" r:id="rId90"/>
    <p:sldId id="978" r:id="rId91"/>
    <p:sldId id="974" r:id="rId92"/>
    <p:sldId id="973" r:id="rId93"/>
    <p:sldId id="980" r:id="rId94"/>
    <p:sldId id="985" r:id="rId95"/>
    <p:sldId id="946" r:id="rId96"/>
    <p:sldId id="992" r:id="rId97"/>
    <p:sldId id="1017" r:id="rId98"/>
    <p:sldId id="984" r:id="rId99"/>
    <p:sldId id="947" r:id="rId100"/>
    <p:sldId id="1018" r:id="rId101"/>
    <p:sldId id="994" r:id="rId102"/>
  </p:sldIdLst>
  <p:sldSz cx="9144000" cy="6858000" type="screen4x3"/>
  <p:notesSz cx="7010400" cy="9296400"/>
  <p:custDataLst>
    <p:tags r:id="rId105"/>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9" pos="3960" userDrawn="1">
          <p15:clr>
            <a:srgbClr val="A4A3A4"/>
          </p15:clr>
        </p15:guide>
        <p15:guide id="11" pos="456" userDrawn="1">
          <p15:clr>
            <a:srgbClr val="A4A3A4"/>
          </p15:clr>
        </p15:guide>
        <p15:guide id="12" pos="2520" userDrawn="1">
          <p15:clr>
            <a:srgbClr val="A4A3A4"/>
          </p15:clr>
        </p15:guide>
        <p15:guide id="16" orient="horz" pos="4056" userDrawn="1">
          <p15:clr>
            <a:srgbClr val="A4A3A4"/>
          </p15:clr>
        </p15:guide>
        <p15:guide id="17" orient="horz" pos="240" userDrawn="1">
          <p15:clr>
            <a:srgbClr val="A4A3A4"/>
          </p15:clr>
        </p15:guide>
        <p15:guide id="18" orient="horz" pos="2352" userDrawn="1">
          <p15:clr>
            <a:srgbClr val="A4A3A4"/>
          </p15:clr>
        </p15:guide>
        <p15:guide id="21" orient="horz" pos="3312" userDrawn="1">
          <p15:clr>
            <a:srgbClr val="A4A3A4"/>
          </p15:clr>
        </p15:guide>
        <p15:guide id="27" pos="144" userDrawn="1">
          <p15:clr>
            <a:srgbClr val="A4A3A4"/>
          </p15:clr>
        </p15:guide>
        <p15:guide id="28" pos="3384" userDrawn="1">
          <p15:clr>
            <a:srgbClr val="A4A3A4"/>
          </p15:clr>
        </p15:guide>
        <p15:guide id="29" orient="horz" pos="576" userDrawn="1">
          <p15:clr>
            <a:srgbClr val="A4A3A4"/>
          </p15:clr>
        </p15:guide>
        <p15:guide id="30" orient="horz" pos="1008" userDrawn="1">
          <p15:clr>
            <a:srgbClr val="A4A3A4"/>
          </p15:clr>
        </p15:guide>
        <p15:guide id="31" orient="horz" pos="4152" userDrawn="1">
          <p15:clr>
            <a:srgbClr val="A4A3A4"/>
          </p15:clr>
        </p15:guide>
        <p15:guide id="32" orient="horz" pos="2640" userDrawn="1">
          <p15:clr>
            <a:srgbClr val="A4A3A4"/>
          </p15:clr>
        </p15:guide>
        <p15:guide id="34" pos="1416" userDrawn="1">
          <p15:clr>
            <a:srgbClr val="A4A3A4"/>
          </p15:clr>
        </p15:guide>
        <p15:guide id="35" pos="2880" userDrawn="1">
          <p15:clr>
            <a:srgbClr val="A4A3A4"/>
          </p15:clr>
        </p15:guide>
        <p15:guide id="36" pos="4344" userDrawn="1">
          <p15:clr>
            <a:srgbClr val="A4A3A4"/>
          </p15:clr>
        </p15:guide>
        <p15:guide id="37" pos="5616" userDrawn="1">
          <p15:clr>
            <a:srgbClr val="A4A3A4"/>
          </p15:clr>
        </p15:guide>
        <p15:guide id="40" pos="4728" userDrawn="1">
          <p15:clr>
            <a:srgbClr val="A4A3A4"/>
          </p15:clr>
        </p15:guide>
      </p15:sldGuideLst>
    </p:ext>
    <p:ext uri="{2D200454-40CA-4A62-9FC3-DE9A4176ACB9}">
      <p15:notesGuideLst xmlns:p15="http://schemas.microsoft.com/office/powerpoint/2012/main">
        <p15:guide id="1" orient="horz" pos="2784" userDrawn="1">
          <p15:clr>
            <a:srgbClr val="A4A3A4"/>
          </p15:clr>
        </p15:guide>
        <p15:guide id="2" pos="431" userDrawn="1">
          <p15:clr>
            <a:srgbClr val="A4A3A4"/>
          </p15:clr>
        </p15:guide>
        <p15:guide id="3" pos="3985" userDrawn="1">
          <p15:clr>
            <a:srgbClr val="A4A3A4"/>
          </p15:clr>
        </p15:guide>
        <p15:guide id="4" orient="horz" pos="28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3222"/>
    <a:srgbClr val="BDDEFF"/>
    <a:srgbClr val="99CCFF"/>
    <a:srgbClr val="0000FF"/>
    <a:srgbClr val="7F7F7F"/>
    <a:srgbClr val="FFFFCC"/>
    <a:srgbClr val="FFF6EB"/>
    <a:srgbClr val="008000"/>
    <a:srgbClr val="FFFF99"/>
    <a:srgbClr val="FCAF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6433" autoAdjust="0"/>
  </p:normalViewPr>
  <p:slideViewPr>
    <p:cSldViewPr snapToGrid="0">
      <p:cViewPr varScale="1">
        <p:scale>
          <a:sx n="67" d="100"/>
          <a:sy n="67" d="100"/>
        </p:scale>
        <p:origin x="1436" y="44"/>
      </p:cViewPr>
      <p:guideLst>
        <p:guide pos="3960"/>
        <p:guide pos="456"/>
        <p:guide pos="2520"/>
        <p:guide orient="horz" pos="4056"/>
        <p:guide orient="horz" pos="240"/>
        <p:guide orient="horz" pos="2352"/>
        <p:guide orient="horz" pos="3312"/>
        <p:guide pos="144"/>
        <p:guide pos="3384"/>
        <p:guide orient="horz" pos="576"/>
        <p:guide orient="horz" pos="1008"/>
        <p:guide orient="horz" pos="4152"/>
        <p:guide orient="horz" pos="2640"/>
        <p:guide pos="1416"/>
        <p:guide pos="2880"/>
        <p:guide pos="4344"/>
        <p:guide pos="5616"/>
        <p:guide pos="4728"/>
      </p:guideLst>
    </p:cSldViewPr>
  </p:slideViewPr>
  <p:outlineViewPr>
    <p:cViewPr>
      <p:scale>
        <a:sx n="33" d="100"/>
        <a:sy n="33" d="100"/>
      </p:scale>
      <p:origin x="0" y="-36012"/>
    </p:cViewPr>
  </p:outlineViewPr>
  <p:notesTextViewPr>
    <p:cViewPr>
      <p:scale>
        <a:sx n="100" d="100"/>
        <a:sy n="100" d="100"/>
      </p:scale>
      <p:origin x="0" y="0"/>
    </p:cViewPr>
  </p:notesTextViewPr>
  <p:sorterViewPr>
    <p:cViewPr>
      <p:scale>
        <a:sx n="200" d="100"/>
        <a:sy n="200" d="100"/>
      </p:scale>
      <p:origin x="0" y="-26610"/>
    </p:cViewPr>
  </p:sorterViewPr>
  <p:notesViewPr>
    <p:cSldViewPr snapToGrid="0">
      <p:cViewPr varScale="1">
        <p:scale>
          <a:sx n="84" d="100"/>
          <a:sy n="84" d="100"/>
        </p:scale>
        <p:origin x="3798" y="108"/>
      </p:cViewPr>
      <p:guideLst>
        <p:guide orient="horz" pos="2784"/>
        <p:guide pos="431"/>
        <p:guide pos="3985"/>
        <p:guide orient="horz" pos="289"/>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5954" name="Rectangle 2"/>
          <p:cNvSpPr>
            <a:spLocks noGrp="1" noChangeArrowheads="1"/>
          </p:cNvSpPr>
          <p:nvPr>
            <p:ph type="hdr" sz="quarter"/>
          </p:nvPr>
        </p:nvSpPr>
        <p:spPr bwMode="auto">
          <a:xfrm>
            <a:off x="1" y="0"/>
            <a:ext cx="3038475" cy="465139"/>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defRPr sz="1200" smtClean="0"/>
            </a:lvl1pPr>
          </a:lstStyle>
          <a:p>
            <a:pPr>
              <a:defRPr/>
            </a:pPr>
            <a:endParaRPr lang="en-US" dirty="0"/>
          </a:p>
        </p:txBody>
      </p:sp>
      <p:sp>
        <p:nvSpPr>
          <p:cNvPr id="765955" name="Rectangle 3"/>
          <p:cNvSpPr>
            <a:spLocks noGrp="1" noChangeArrowheads="1"/>
          </p:cNvSpPr>
          <p:nvPr>
            <p:ph type="dt" sz="quarter" idx="1"/>
          </p:nvPr>
        </p:nvSpPr>
        <p:spPr bwMode="auto">
          <a:xfrm>
            <a:off x="3970339" y="0"/>
            <a:ext cx="3038475" cy="465139"/>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a:defRPr sz="1200" smtClean="0"/>
            </a:lvl1pPr>
          </a:lstStyle>
          <a:p>
            <a:pPr>
              <a:defRPr/>
            </a:pPr>
            <a:endParaRPr lang="en-US" dirty="0"/>
          </a:p>
        </p:txBody>
      </p:sp>
      <p:sp>
        <p:nvSpPr>
          <p:cNvPr id="765956" name="Rectangle 4"/>
          <p:cNvSpPr>
            <a:spLocks noGrp="1" noChangeArrowheads="1"/>
          </p:cNvSpPr>
          <p:nvPr>
            <p:ph type="ftr" sz="quarter" idx="2"/>
          </p:nvPr>
        </p:nvSpPr>
        <p:spPr bwMode="auto">
          <a:xfrm>
            <a:off x="1" y="8829674"/>
            <a:ext cx="3038475" cy="465139"/>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defRPr sz="1200" smtClean="0"/>
            </a:lvl1pPr>
          </a:lstStyle>
          <a:p>
            <a:pPr>
              <a:defRPr/>
            </a:pPr>
            <a:endParaRPr lang="en-US" dirty="0"/>
          </a:p>
        </p:txBody>
      </p:sp>
      <p:sp>
        <p:nvSpPr>
          <p:cNvPr id="765957" name="Rectangle 5"/>
          <p:cNvSpPr>
            <a:spLocks noGrp="1" noChangeArrowheads="1"/>
          </p:cNvSpPr>
          <p:nvPr>
            <p:ph type="sldNum" sz="quarter" idx="3"/>
          </p:nvPr>
        </p:nvSpPr>
        <p:spPr bwMode="auto">
          <a:xfrm>
            <a:off x="3970339" y="8829674"/>
            <a:ext cx="3038475" cy="465139"/>
          </a:xfrm>
          <a:prstGeom prst="rect">
            <a:avLst/>
          </a:prstGeom>
          <a:noFill/>
          <a:ln w="9525">
            <a:noFill/>
            <a:miter lim="800000"/>
            <a:headEnd/>
            <a:tailEnd/>
          </a:ln>
          <a:effectLst/>
        </p:spPr>
        <p:txBody>
          <a:bodyPr vert="horz" wrap="square" lIns="91430" tIns="45715" rIns="91430" bIns="45715" numCol="1" anchor="b" anchorCtr="0" compatLnSpc="1">
            <a:prstTxWarp prst="textNoShape">
              <a:avLst/>
            </a:prstTxWarp>
          </a:bodyPr>
          <a:lstStyle>
            <a:lvl1pPr algn="r">
              <a:defRPr sz="1200" smtClean="0"/>
            </a:lvl1pPr>
          </a:lstStyle>
          <a:p>
            <a:pPr>
              <a:defRPr/>
            </a:pPr>
            <a:fld id="{F4F278CE-4F29-4C0C-8549-B3BF430AA3F2}" type="slidenum">
              <a:rPr lang="en-US"/>
              <a:pPr>
                <a:defRPr/>
              </a:pPr>
              <a:t>‹#›</a:t>
            </a:fld>
            <a:endParaRPr lang="en-US" dirty="0"/>
          </a:p>
        </p:txBody>
      </p:sp>
    </p:spTree>
    <p:extLst>
      <p:ext uri="{BB962C8B-B14F-4D97-AF65-F5344CB8AC3E}">
        <p14:creationId xmlns:p14="http://schemas.microsoft.com/office/powerpoint/2010/main" val="32140021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1" y="0"/>
            <a:ext cx="3038475" cy="465139"/>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defTabSz="931760">
              <a:defRPr sz="1200" smtClean="0"/>
            </a:lvl1pPr>
          </a:lstStyle>
          <a:p>
            <a:pPr>
              <a:defRPr/>
            </a:pPr>
            <a:endParaRPr lang="en-US" dirty="0"/>
          </a:p>
        </p:txBody>
      </p:sp>
      <p:sp>
        <p:nvSpPr>
          <p:cNvPr id="24579" name="Rectangle 3"/>
          <p:cNvSpPr>
            <a:spLocks noGrp="1" noChangeArrowheads="1"/>
          </p:cNvSpPr>
          <p:nvPr>
            <p:ph type="dt" idx="1"/>
          </p:nvPr>
        </p:nvSpPr>
        <p:spPr bwMode="auto">
          <a:xfrm>
            <a:off x="3970339" y="0"/>
            <a:ext cx="3038475" cy="465139"/>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lgn="r" defTabSz="931760">
              <a:defRPr sz="1200" smtClean="0"/>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1181100" y="695325"/>
            <a:ext cx="4648200" cy="3486150"/>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701676" y="4416426"/>
            <a:ext cx="5607050" cy="4183062"/>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1" y="8829674"/>
            <a:ext cx="3038475" cy="465139"/>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defTabSz="931760">
              <a:defRPr sz="1200" smtClean="0"/>
            </a:lvl1pPr>
          </a:lstStyle>
          <a:p>
            <a:pPr>
              <a:defRPr/>
            </a:pPr>
            <a:endParaRPr lang="en-US" dirty="0"/>
          </a:p>
        </p:txBody>
      </p:sp>
      <p:sp>
        <p:nvSpPr>
          <p:cNvPr id="24583" name="Rectangle 7"/>
          <p:cNvSpPr>
            <a:spLocks noGrp="1" noChangeArrowheads="1"/>
          </p:cNvSpPr>
          <p:nvPr>
            <p:ph type="sldNum" sz="quarter" idx="5"/>
          </p:nvPr>
        </p:nvSpPr>
        <p:spPr bwMode="auto">
          <a:xfrm>
            <a:off x="3970339" y="8829674"/>
            <a:ext cx="3038475" cy="465139"/>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lgn="r" defTabSz="931760">
              <a:defRPr sz="1200" smtClean="0"/>
            </a:lvl1pPr>
          </a:lstStyle>
          <a:p>
            <a:pPr>
              <a:defRPr/>
            </a:pPr>
            <a:fld id="{13D50BE3-7B63-4F74-A846-78120FB61B94}" type="slidenum">
              <a:rPr lang="en-US"/>
              <a:pPr>
                <a:defRPr/>
              </a:pPr>
              <a:t>‹#›</a:t>
            </a:fld>
            <a:endParaRPr lang="en-US" dirty="0"/>
          </a:p>
        </p:txBody>
      </p:sp>
    </p:spTree>
    <p:extLst>
      <p:ext uri="{BB962C8B-B14F-4D97-AF65-F5344CB8AC3E}">
        <p14:creationId xmlns:p14="http://schemas.microsoft.com/office/powerpoint/2010/main" val="3562812337"/>
      </p:ext>
    </p:extLst>
  </p:cSld>
  <p:clrMap bg1="lt1" tx1="dk1" bg2="lt2" tx2="dk2" accent1="accent1" accent2="accent2" accent3="accent3" accent4="accent4" accent5="accent5" accent6="accent6" hlink="hlink" folHlink="folHlink"/>
  <p:notesStyle>
    <a:lvl1pPr algn="l" rtl="0" eaLnBrk="0" fontAlgn="base" hangingPunct="0">
      <a:lnSpc>
        <a:spcPct val="95000"/>
      </a:lnSpc>
      <a:spcBef>
        <a:spcPct val="60000"/>
      </a:spcBef>
      <a:spcAft>
        <a:spcPct val="0"/>
      </a:spcAft>
      <a:defRPr sz="1200" kern="1200">
        <a:solidFill>
          <a:schemeClr val="tx1"/>
        </a:solidFill>
        <a:latin typeface="Arial" charset="0"/>
        <a:ea typeface="+mn-ea"/>
        <a:cs typeface="+mn-cs"/>
      </a:defRPr>
    </a:lvl1pPr>
    <a:lvl2pPr marL="114300" indent="-112713" algn="l" rtl="0" eaLnBrk="0" fontAlgn="base" hangingPunct="0">
      <a:lnSpc>
        <a:spcPct val="95000"/>
      </a:lnSpc>
      <a:spcBef>
        <a:spcPct val="40000"/>
      </a:spcBef>
      <a:spcAft>
        <a:spcPct val="0"/>
      </a:spcAft>
      <a:buChar char="•"/>
      <a:defRPr sz="1200" kern="1200">
        <a:solidFill>
          <a:schemeClr val="tx1"/>
        </a:solidFill>
        <a:latin typeface="Arial" charset="0"/>
        <a:ea typeface="+mn-ea"/>
        <a:cs typeface="+mn-cs"/>
      </a:defRPr>
    </a:lvl2pPr>
    <a:lvl3pPr marL="347663" indent="-119063" algn="l" rtl="0" eaLnBrk="0" fontAlgn="base" hangingPunct="0">
      <a:lnSpc>
        <a:spcPct val="95000"/>
      </a:lnSpc>
      <a:spcBef>
        <a:spcPct val="20000"/>
      </a:spcBef>
      <a:spcAft>
        <a:spcPct val="0"/>
      </a:spcAft>
      <a:buChar char="•"/>
      <a:defRPr sz="1000" kern="1200">
        <a:solidFill>
          <a:schemeClr val="tx1"/>
        </a:solidFill>
        <a:latin typeface="Arial" charset="0"/>
        <a:ea typeface="+mn-ea"/>
        <a:cs typeface="+mn-cs"/>
      </a:defRPr>
    </a:lvl3pPr>
    <a:lvl4pPr marL="566738" indent="-104775" algn="l" rtl="0" eaLnBrk="0" fontAlgn="base" hangingPunct="0">
      <a:lnSpc>
        <a:spcPct val="95000"/>
      </a:lnSpc>
      <a:spcBef>
        <a:spcPct val="20000"/>
      </a:spcBef>
      <a:spcAft>
        <a:spcPct val="0"/>
      </a:spcAft>
      <a:buChar char="•"/>
      <a:defRPr sz="900" kern="1200">
        <a:solidFill>
          <a:schemeClr val="tx1"/>
        </a:solidFill>
        <a:latin typeface="Arial" charset="0"/>
        <a:ea typeface="+mn-ea"/>
        <a:cs typeface="+mn-cs"/>
      </a:defRPr>
    </a:lvl4pPr>
    <a:lvl5pPr marL="798513" indent="-117475" algn="l" rtl="0" eaLnBrk="0" fontAlgn="base" hangingPunct="0">
      <a:lnSpc>
        <a:spcPct val="95000"/>
      </a:lnSpc>
      <a:spcBef>
        <a:spcPct val="20000"/>
      </a:spcBef>
      <a:spcAft>
        <a:spcPct val="0"/>
      </a:spcAft>
      <a:buChar char="•"/>
      <a:defRPr sz="9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865188" y="460375"/>
            <a:ext cx="5302250" cy="3976688"/>
          </a:xfrm>
          <a:ln/>
        </p:spPr>
      </p:sp>
      <p:sp>
        <p:nvSpPr>
          <p:cNvPr id="18435" name="Rectangle 3"/>
          <p:cNvSpPr>
            <a:spLocks noGrp="1" noChangeArrowheads="1"/>
          </p:cNvSpPr>
          <p:nvPr>
            <p:ph type="body" idx="1"/>
          </p:nvPr>
        </p:nvSpPr>
        <p:spPr>
          <a:xfrm>
            <a:off x="705503" y="4428510"/>
            <a:ext cx="5637634" cy="4194507"/>
          </a:xfrm>
          <a:noFill/>
          <a:ln/>
        </p:spPr>
        <p:txBody>
          <a:bodyPr/>
          <a:lstStyle/>
          <a:p>
            <a:endParaRPr lang="en-US" dirty="0"/>
          </a:p>
        </p:txBody>
      </p:sp>
    </p:spTree>
    <p:extLst>
      <p:ext uri="{BB962C8B-B14F-4D97-AF65-F5344CB8AC3E}">
        <p14:creationId xmlns:p14="http://schemas.microsoft.com/office/powerpoint/2010/main" val="3557814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5BECCC1-2BC5-4EEA-9DB1-7EACE4F774CC}" type="slidenum">
              <a:rPr lang="en-US" smtClean="0">
                <a:solidFill>
                  <a:srgbClr val="000000"/>
                </a:solidFill>
              </a:rPr>
              <a:pPr>
                <a:defRPr/>
              </a:pPr>
              <a:t>22</a:t>
            </a:fld>
            <a:endParaRPr lang="en-US" dirty="0">
              <a:solidFill>
                <a:srgbClr val="000000"/>
              </a:solidFill>
            </a:endParaRPr>
          </a:p>
        </p:txBody>
      </p:sp>
    </p:spTree>
    <p:extLst>
      <p:ext uri="{BB962C8B-B14F-4D97-AF65-F5344CB8AC3E}">
        <p14:creationId xmlns:p14="http://schemas.microsoft.com/office/powerpoint/2010/main" val="3587995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5BECCC1-2BC5-4EEA-9DB1-7EACE4F774CC}" type="slidenum">
              <a:rPr lang="en-US" smtClean="0">
                <a:solidFill>
                  <a:srgbClr val="000000"/>
                </a:solidFill>
              </a:rPr>
              <a:pPr>
                <a:defRPr/>
              </a:pPr>
              <a:t>23</a:t>
            </a:fld>
            <a:endParaRPr lang="en-US" dirty="0">
              <a:solidFill>
                <a:srgbClr val="000000"/>
              </a:solidFill>
            </a:endParaRPr>
          </a:p>
        </p:txBody>
      </p:sp>
    </p:spTree>
    <p:extLst>
      <p:ext uri="{BB962C8B-B14F-4D97-AF65-F5344CB8AC3E}">
        <p14:creationId xmlns:p14="http://schemas.microsoft.com/office/powerpoint/2010/main" val="2599932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24</a:t>
            </a:fld>
            <a:endParaRPr lang="en-US" dirty="0"/>
          </a:p>
        </p:txBody>
      </p:sp>
    </p:spTree>
    <p:extLst>
      <p:ext uri="{BB962C8B-B14F-4D97-AF65-F5344CB8AC3E}">
        <p14:creationId xmlns:p14="http://schemas.microsoft.com/office/powerpoint/2010/main" val="2590790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27</a:t>
            </a:fld>
            <a:endParaRPr lang="en-US" dirty="0"/>
          </a:p>
        </p:txBody>
      </p:sp>
    </p:spTree>
    <p:extLst>
      <p:ext uri="{BB962C8B-B14F-4D97-AF65-F5344CB8AC3E}">
        <p14:creationId xmlns:p14="http://schemas.microsoft.com/office/powerpoint/2010/main" val="3281694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62C4F94F-F6A7-4824-B519-613534DFBBC5}" type="slidenum">
              <a:rPr lang="en-US" smtClean="0"/>
              <a:pPr/>
              <a:t>28</a:t>
            </a:fld>
            <a:endParaRPr lang="en-US"/>
          </a:p>
        </p:txBody>
      </p:sp>
    </p:spTree>
    <p:extLst>
      <p:ext uri="{BB962C8B-B14F-4D97-AF65-F5344CB8AC3E}">
        <p14:creationId xmlns:p14="http://schemas.microsoft.com/office/powerpoint/2010/main" val="328931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4294967295"/>
          </p:nvPr>
        </p:nvSpPr>
        <p:spPr bwMode="auto">
          <a:xfrm>
            <a:off x="4013773" y="8879656"/>
            <a:ext cx="3071712" cy="466090"/>
          </a:xfrm>
          <a:prstGeom prst="rect">
            <a:avLst/>
          </a:prstGeom>
          <a:noFill/>
          <a:ln>
            <a:miter lim="800000"/>
            <a:headEnd/>
            <a:tailEnd/>
          </a:ln>
        </p:spPr>
        <p:txBody>
          <a:bodyPr lIns="91998" tIns="45998" rIns="91998" bIns="45998"/>
          <a:lstStyle/>
          <a:p>
            <a:fld id="{09882947-7C9F-4DB8-AF2F-D07DA7FEDC9A}" type="slidenum">
              <a:rPr lang="en-US"/>
              <a:pPr/>
              <a:t>33</a:t>
            </a:fld>
            <a:endParaRPr lang="en-US"/>
          </a:p>
        </p:txBody>
      </p:sp>
      <p:sp>
        <p:nvSpPr>
          <p:cNvPr id="57347" name="Rectangle 2"/>
          <p:cNvSpPr>
            <a:spLocks noGrp="1" noRot="1" noChangeAspect="1" noChangeArrowheads="1" noTextEdit="1"/>
          </p:cNvSpPr>
          <p:nvPr>
            <p:ph type="sldImg"/>
          </p:nvPr>
        </p:nvSpPr>
        <p:spPr>
          <a:xfrm>
            <a:off x="1209675" y="703263"/>
            <a:ext cx="4667250" cy="3502025"/>
          </a:xfrm>
          <a:ln/>
        </p:spPr>
      </p:sp>
      <p:sp>
        <p:nvSpPr>
          <p:cNvPr id="57348" name="Rectangle 3"/>
          <p:cNvSpPr>
            <a:spLocks noGrp="1" noChangeArrowheads="1"/>
          </p:cNvSpPr>
          <p:nvPr>
            <p:ph type="body" idx="1"/>
          </p:nvPr>
        </p:nvSpPr>
        <p:spPr>
          <a:xfrm>
            <a:off x="945269" y="4439031"/>
            <a:ext cx="5196554" cy="4205983"/>
          </a:xfrm>
          <a:noFill/>
          <a:ln/>
        </p:spPr>
        <p:txBody>
          <a:bodyPr/>
          <a:lstStyle/>
          <a:p>
            <a:endParaRPr lang="en-US"/>
          </a:p>
        </p:txBody>
      </p:sp>
    </p:spTree>
    <p:extLst>
      <p:ext uri="{BB962C8B-B14F-4D97-AF65-F5344CB8AC3E}">
        <p14:creationId xmlns:p14="http://schemas.microsoft.com/office/powerpoint/2010/main" val="387021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C4F94F-F6A7-4824-B519-613534DFBBC5}" type="slidenum">
              <a:rPr lang="en-US" smtClean="0"/>
              <a:pPr/>
              <a:t>34</a:t>
            </a:fld>
            <a:endParaRPr lang="en-US"/>
          </a:p>
        </p:txBody>
      </p:sp>
    </p:spTree>
    <p:extLst>
      <p:ext uri="{BB962C8B-B14F-4D97-AF65-F5344CB8AC3E}">
        <p14:creationId xmlns:p14="http://schemas.microsoft.com/office/powerpoint/2010/main" val="2361520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36</a:t>
            </a:fld>
            <a:endParaRPr lang="en-US" dirty="0"/>
          </a:p>
        </p:txBody>
      </p:sp>
    </p:spTree>
    <p:extLst>
      <p:ext uri="{BB962C8B-B14F-4D97-AF65-F5344CB8AC3E}">
        <p14:creationId xmlns:p14="http://schemas.microsoft.com/office/powerpoint/2010/main" val="108944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37</a:t>
            </a:fld>
            <a:endParaRPr lang="en-US" dirty="0"/>
          </a:p>
        </p:txBody>
      </p:sp>
    </p:spTree>
    <p:extLst>
      <p:ext uri="{BB962C8B-B14F-4D97-AF65-F5344CB8AC3E}">
        <p14:creationId xmlns:p14="http://schemas.microsoft.com/office/powerpoint/2010/main" val="3220560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A09A4BE-CA1F-4390-A2BD-D980C484F7E9}" type="slidenum">
              <a:rPr lang="en-US" smtClean="0"/>
              <a:pPr/>
              <a:t>42</a:t>
            </a:fld>
            <a:endParaRPr lang="en-US"/>
          </a:p>
        </p:txBody>
      </p:sp>
    </p:spTree>
    <p:extLst>
      <p:ext uri="{BB962C8B-B14F-4D97-AF65-F5344CB8AC3E}">
        <p14:creationId xmlns:p14="http://schemas.microsoft.com/office/powerpoint/2010/main" val="214105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a:t>
            </a:fld>
            <a:endParaRPr lang="en-US" dirty="0"/>
          </a:p>
        </p:txBody>
      </p:sp>
    </p:spTree>
    <p:extLst>
      <p:ext uri="{BB962C8B-B14F-4D97-AF65-F5344CB8AC3E}">
        <p14:creationId xmlns:p14="http://schemas.microsoft.com/office/powerpoint/2010/main" val="989472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49</a:t>
            </a:fld>
            <a:endParaRPr lang="en-US" dirty="0"/>
          </a:p>
        </p:txBody>
      </p:sp>
    </p:spTree>
    <p:extLst>
      <p:ext uri="{BB962C8B-B14F-4D97-AF65-F5344CB8AC3E}">
        <p14:creationId xmlns:p14="http://schemas.microsoft.com/office/powerpoint/2010/main" val="4134525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52</a:t>
            </a:fld>
            <a:endParaRPr lang="en-US" dirty="0"/>
          </a:p>
        </p:txBody>
      </p:sp>
    </p:spTree>
    <p:extLst>
      <p:ext uri="{BB962C8B-B14F-4D97-AF65-F5344CB8AC3E}">
        <p14:creationId xmlns:p14="http://schemas.microsoft.com/office/powerpoint/2010/main" val="3770848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59</a:t>
            </a:fld>
            <a:endParaRPr lang="en-US" dirty="0"/>
          </a:p>
        </p:txBody>
      </p:sp>
    </p:spTree>
    <p:extLst>
      <p:ext uri="{BB962C8B-B14F-4D97-AF65-F5344CB8AC3E}">
        <p14:creationId xmlns:p14="http://schemas.microsoft.com/office/powerpoint/2010/main" val="2483715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64</a:t>
            </a:fld>
            <a:endParaRPr lang="en-US" dirty="0"/>
          </a:p>
        </p:txBody>
      </p:sp>
    </p:spTree>
    <p:extLst>
      <p:ext uri="{BB962C8B-B14F-4D97-AF65-F5344CB8AC3E}">
        <p14:creationId xmlns:p14="http://schemas.microsoft.com/office/powerpoint/2010/main" val="3715886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65</a:t>
            </a:fld>
            <a:endParaRPr lang="en-US" dirty="0"/>
          </a:p>
        </p:txBody>
      </p:sp>
    </p:spTree>
    <p:extLst>
      <p:ext uri="{BB962C8B-B14F-4D97-AF65-F5344CB8AC3E}">
        <p14:creationId xmlns:p14="http://schemas.microsoft.com/office/powerpoint/2010/main" val="3803998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66</a:t>
            </a:fld>
            <a:endParaRPr lang="en-US" dirty="0"/>
          </a:p>
        </p:txBody>
      </p:sp>
    </p:spTree>
    <p:extLst>
      <p:ext uri="{BB962C8B-B14F-4D97-AF65-F5344CB8AC3E}">
        <p14:creationId xmlns:p14="http://schemas.microsoft.com/office/powerpoint/2010/main" val="3315665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78</a:t>
            </a:fld>
            <a:endParaRPr lang="en-US" dirty="0"/>
          </a:p>
        </p:txBody>
      </p:sp>
    </p:spTree>
    <p:extLst>
      <p:ext uri="{BB962C8B-B14F-4D97-AF65-F5344CB8AC3E}">
        <p14:creationId xmlns:p14="http://schemas.microsoft.com/office/powerpoint/2010/main" val="1229927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79</a:t>
            </a:fld>
            <a:endParaRPr lang="en-US" dirty="0"/>
          </a:p>
        </p:txBody>
      </p:sp>
    </p:spTree>
    <p:extLst>
      <p:ext uri="{BB962C8B-B14F-4D97-AF65-F5344CB8AC3E}">
        <p14:creationId xmlns:p14="http://schemas.microsoft.com/office/powerpoint/2010/main" val="3011805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A09A4BE-CA1F-4390-A2BD-D980C484F7E9}" type="slidenum">
              <a:rPr lang="en-US" smtClean="0"/>
              <a:pPr/>
              <a:t>80</a:t>
            </a:fld>
            <a:endParaRPr lang="en-US"/>
          </a:p>
        </p:txBody>
      </p:sp>
    </p:spTree>
    <p:extLst>
      <p:ext uri="{BB962C8B-B14F-4D97-AF65-F5344CB8AC3E}">
        <p14:creationId xmlns:p14="http://schemas.microsoft.com/office/powerpoint/2010/main" val="2983227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81</a:t>
            </a:fld>
            <a:endParaRPr lang="en-US" dirty="0"/>
          </a:p>
        </p:txBody>
      </p:sp>
    </p:spTree>
    <p:extLst>
      <p:ext uri="{BB962C8B-B14F-4D97-AF65-F5344CB8AC3E}">
        <p14:creationId xmlns:p14="http://schemas.microsoft.com/office/powerpoint/2010/main" val="349922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3</a:t>
            </a:fld>
            <a:endParaRPr lang="en-US" dirty="0"/>
          </a:p>
        </p:txBody>
      </p:sp>
    </p:spTree>
    <p:extLst>
      <p:ext uri="{BB962C8B-B14F-4D97-AF65-F5344CB8AC3E}">
        <p14:creationId xmlns:p14="http://schemas.microsoft.com/office/powerpoint/2010/main" val="4040024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4642" indent="-286401" eaLnBrk="0" hangingPunct="0">
              <a:defRPr>
                <a:solidFill>
                  <a:schemeClr val="tx1"/>
                </a:solidFill>
                <a:latin typeface="Arial" panose="020B0604020202020204" pitchFamily="34" charset="0"/>
                <a:cs typeface="Arial" panose="020B0604020202020204" pitchFamily="34" charset="0"/>
              </a:defRPr>
            </a:lvl2pPr>
            <a:lvl3pPr marL="1145604" indent="-229121" eaLnBrk="0" hangingPunct="0">
              <a:defRPr>
                <a:solidFill>
                  <a:schemeClr val="tx1"/>
                </a:solidFill>
                <a:latin typeface="Arial" panose="020B0604020202020204" pitchFamily="34" charset="0"/>
                <a:cs typeface="Arial" panose="020B0604020202020204" pitchFamily="34" charset="0"/>
              </a:defRPr>
            </a:lvl3pPr>
            <a:lvl4pPr marL="1603846" indent="-229121" eaLnBrk="0" hangingPunct="0">
              <a:defRPr>
                <a:solidFill>
                  <a:schemeClr val="tx1"/>
                </a:solidFill>
                <a:latin typeface="Arial" panose="020B0604020202020204" pitchFamily="34" charset="0"/>
                <a:cs typeface="Arial" panose="020B0604020202020204" pitchFamily="34" charset="0"/>
              </a:defRPr>
            </a:lvl4pPr>
            <a:lvl5pPr marL="2062088" indent="-229121" eaLnBrk="0" hangingPunct="0">
              <a:defRPr>
                <a:solidFill>
                  <a:schemeClr val="tx1"/>
                </a:solidFill>
                <a:latin typeface="Arial" panose="020B0604020202020204" pitchFamily="34" charset="0"/>
                <a:cs typeface="Arial" panose="020B0604020202020204" pitchFamily="34" charset="0"/>
              </a:defRPr>
            </a:lvl5pPr>
            <a:lvl6pPr marL="2520330" indent="-22912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8572" indent="-22912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36813" indent="-22912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95055" indent="-22912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4426B0-0F17-4385-A144-7974C4715DD6}" type="slidenum">
              <a:rPr lang="en-US" altLang="en-US">
                <a:solidFill>
                  <a:srgbClr val="000000"/>
                </a:solidFill>
              </a:rPr>
              <a:pPr eaLnBrk="1" hangingPunct="1"/>
              <a:t>4</a:t>
            </a:fld>
            <a:endParaRPr lang="en-US" altLang="en-US">
              <a:solidFill>
                <a:srgbClr val="000000"/>
              </a:solidFill>
            </a:endParaRPr>
          </a:p>
        </p:txBody>
      </p:sp>
    </p:spTree>
    <p:extLst>
      <p:ext uri="{BB962C8B-B14F-4D97-AF65-F5344CB8AC3E}">
        <p14:creationId xmlns:p14="http://schemas.microsoft.com/office/powerpoint/2010/main" val="1810071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5</a:t>
            </a:fld>
            <a:endParaRPr lang="en-US" dirty="0"/>
          </a:p>
        </p:txBody>
      </p:sp>
    </p:spTree>
    <p:extLst>
      <p:ext uri="{BB962C8B-B14F-4D97-AF65-F5344CB8AC3E}">
        <p14:creationId xmlns:p14="http://schemas.microsoft.com/office/powerpoint/2010/main" val="4037432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5BECCC1-2BC5-4EEA-9DB1-7EACE4F774CC}" type="slidenum">
              <a:rPr lang="en-US" smtClean="0">
                <a:solidFill>
                  <a:srgbClr val="000000"/>
                </a:solidFill>
              </a:rPr>
              <a:pPr>
                <a:defRPr/>
              </a:pPr>
              <a:t>7</a:t>
            </a:fld>
            <a:endParaRPr lang="en-US" dirty="0">
              <a:solidFill>
                <a:srgbClr val="000000"/>
              </a:solidFill>
            </a:endParaRPr>
          </a:p>
        </p:txBody>
      </p:sp>
    </p:spTree>
    <p:extLst>
      <p:ext uri="{BB962C8B-B14F-4D97-AF65-F5344CB8AC3E}">
        <p14:creationId xmlns:p14="http://schemas.microsoft.com/office/powerpoint/2010/main" val="2922262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4642" indent="-286401" eaLnBrk="0" hangingPunct="0">
              <a:defRPr>
                <a:solidFill>
                  <a:schemeClr val="tx1"/>
                </a:solidFill>
                <a:latin typeface="Arial" panose="020B0604020202020204" pitchFamily="34" charset="0"/>
                <a:cs typeface="Arial" panose="020B0604020202020204" pitchFamily="34" charset="0"/>
              </a:defRPr>
            </a:lvl2pPr>
            <a:lvl3pPr marL="1145604" indent="-229121" eaLnBrk="0" hangingPunct="0">
              <a:defRPr>
                <a:solidFill>
                  <a:schemeClr val="tx1"/>
                </a:solidFill>
                <a:latin typeface="Arial" panose="020B0604020202020204" pitchFamily="34" charset="0"/>
                <a:cs typeface="Arial" panose="020B0604020202020204" pitchFamily="34" charset="0"/>
              </a:defRPr>
            </a:lvl3pPr>
            <a:lvl4pPr marL="1603846" indent="-229121" eaLnBrk="0" hangingPunct="0">
              <a:defRPr>
                <a:solidFill>
                  <a:schemeClr val="tx1"/>
                </a:solidFill>
                <a:latin typeface="Arial" panose="020B0604020202020204" pitchFamily="34" charset="0"/>
                <a:cs typeface="Arial" panose="020B0604020202020204" pitchFamily="34" charset="0"/>
              </a:defRPr>
            </a:lvl4pPr>
            <a:lvl5pPr marL="2062088" indent="-229121" eaLnBrk="0" hangingPunct="0">
              <a:defRPr>
                <a:solidFill>
                  <a:schemeClr val="tx1"/>
                </a:solidFill>
                <a:latin typeface="Arial" panose="020B0604020202020204" pitchFamily="34" charset="0"/>
                <a:cs typeface="Arial" panose="020B0604020202020204" pitchFamily="34" charset="0"/>
              </a:defRPr>
            </a:lvl5pPr>
            <a:lvl6pPr marL="2520330" indent="-22912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8572" indent="-22912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36813" indent="-22912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95055" indent="-22912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BF9BAE-DFC2-4478-AFB1-9D75C102EE44}" type="slidenum">
              <a:rPr lang="en-US" altLang="en-US">
                <a:solidFill>
                  <a:srgbClr val="000000"/>
                </a:solidFill>
              </a:rPr>
              <a:pPr eaLnBrk="1" hangingPunct="1"/>
              <a:t>12</a:t>
            </a:fld>
            <a:endParaRPr lang="en-US" altLang="en-US">
              <a:solidFill>
                <a:srgbClr val="000000"/>
              </a:solidFill>
            </a:endParaRPr>
          </a:p>
        </p:txBody>
      </p:sp>
    </p:spTree>
    <p:extLst>
      <p:ext uri="{BB962C8B-B14F-4D97-AF65-F5344CB8AC3E}">
        <p14:creationId xmlns:p14="http://schemas.microsoft.com/office/powerpoint/2010/main" val="1025207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13</a:t>
            </a:fld>
            <a:endParaRPr lang="en-US" dirty="0"/>
          </a:p>
        </p:txBody>
      </p:sp>
    </p:spTree>
    <p:extLst>
      <p:ext uri="{BB962C8B-B14F-4D97-AF65-F5344CB8AC3E}">
        <p14:creationId xmlns:p14="http://schemas.microsoft.com/office/powerpoint/2010/main" val="2012169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21</a:t>
            </a:fld>
            <a:endParaRPr lang="en-US" dirty="0"/>
          </a:p>
        </p:txBody>
      </p:sp>
    </p:spTree>
    <p:extLst>
      <p:ext uri="{BB962C8B-B14F-4D97-AF65-F5344CB8AC3E}">
        <p14:creationId xmlns:p14="http://schemas.microsoft.com/office/powerpoint/2010/main" val="4083180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DividerColorBox"/>
          <p:cNvSpPr>
            <a:spLocks noChangeArrowheads="1"/>
          </p:cNvSpPr>
          <p:nvPr userDrawn="1"/>
        </p:nvSpPr>
        <p:spPr bwMode="auto">
          <a:xfrm>
            <a:off x="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Tree>
    <p:extLst>
      <p:ext uri="{BB962C8B-B14F-4D97-AF65-F5344CB8AC3E}">
        <p14:creationId xmlns:p14="http://schemas.microsoft.com/office/powerpoint/2010/main" val="335339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82714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3620" y="76200"/>
            <a:ext cx="2108688" cy="5994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3164" y="76200"/>
            <a:ext cx="6189785" cy="599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5108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3163" y="76200"/>
            <a:ext cx="8439150" cy="599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948647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3163" y="76200"/>
            <a:ext cx="8439150" cy="914400"/>
          </a:xfrm>
        </p:spPr>
        <p:txBody>
          <a:bodyPr/>
          <a:lstStyle/>
          <a:p>
            <a:r>
              <a:rPr lang="en-US"/>
              <a:t>Click to edit Master title style</a:t>
            </a:r>
          </a:p>
        </p:txBody>
      </p:sp>
      <p:sp>
        <p:nvSpPr>
          <p:cNvPr id="3" name="Table Placeholder 2"/>
          <p:cNvSpPr>
            <a:spLocks noGrp="1"/>
          </p:cNvSpPr>
          <p:nvPr>
            <p:ph type="tbl" idx="1"/>
          </p:nvPr>
        </p:nvSpPr>
        <p:spPr>
          <a:xfrm>
            <a:off x="353163" y="1295400"/>
            <a:ext cx="8439150" cy="4775200"/>
          </a:xfrm>
        </p:spPr>
        <p:txBody>
          <a:bodyPr/>
          <a:lstStyle/>
          <a:p>
            <a:pPr lvl="0"/>
            <a:endParaRPr lang="en-US" noProof="0" dirty="0"/>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34003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3163" y="76200"/>
            <a:ext cx="8439150" cy="914400"/>
          </a:xfrm>
        </p:spPr>
        <p:txBody>
          <a:bodyPr/>
          <a:lstStyle/>
          <a:p>
            <a:r>
              <a:rPr lang="en-US"/>
              <a:t>Click to edit Master title style</a:t>
            </a:r>
          </a:p>
        </p:txBody>
      </p:sp>
      <p:sp>
        <p:nvSpPr>
          <p:cNvPr id="3" name="Content Placeholder 2"/>
          <p:cNvSpPr>
            <a:spLocks noGrp="1"/>
          </p:cNvSpPr>
          <p:nvPr>
            <p:ph sz="half" idx="1"/>
          </p:nvPr>
        </p:nvSpPr>
        <p:spPr>
          <a:xfrm>
            <a:off x="353158" y="1295400"/>
            <a:ext cx="414850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2340" y="1295400"/>
            <a:ext cx="4149969"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2340" y="3759200"/>
            <a:ext cx="4149969"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779530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06152992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527051" y="1346200"/>
            <a:ext cx="2667371"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6" name="Content Placeholder 3"/>
          <p:cNvSpPr>
            <a:spLocks noGrp="1"/>
          </p:cNvSpPr>
          <p:nvPr>
            <p:ph sz="half" idx="2"/>
          </p:nvPr>
        </p:nvSpPr>
        <p:spPr>
          <a:xfrm>
            <a:off x="6170308" y="1346200"/>
            <a:ext cx="267680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7" name="Content Placeholder 2"/>
          <p:cNvSpPr>
            <a:spLocks noGrp="1"/>
          </p:cNvSpPr>
          <p:nvPr>
            <p:ph sz="half" idx="12"/>
          </p:nvPr>
        </p:nvSpPr>
        <p:spPr>
          <a:xfrm>
            <a:off x="3339524" y="1357911"/>
            <a:ext cx="2667371"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215930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4183564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0" y="1346200"/>
            <a:ext cx="4160838"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4840289" y="1346200"/>
            <a:ext cx="3998912"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557863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08415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txBox="1">
            <a:spLocks/>
          </p:cNvSpPr>
          <p:nvPr userDrawn="1"/>
        </p:nvSpPr>
        <p:spPr>
          <a:xfrm>
            <a:off x="8839200" y="6612468"/>
            <a:ext cx="237067" cy="160866"/>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924135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963950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939983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3875" y="1346200"/>
            <a:ext cx="4162425"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838701" y="1346200"/>
            <a:ext cx="401958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222262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435617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518087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404120294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527051" y="1346200"/>
            <a:ext cx="2667371"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6" name="Content Placeholder 3"/>
          <p:cNvSpPr>
            <a:spLocks noGrp="1"/>
          </p:cNvSpPr>
          <p:nvPr>
            <p:ph sz="half" idx="2"/>
          </p:nvPr>
        </p:nvSpPr>
        <p:spPr>
          <a:xfrm>
            <a:off x="6170308" y="1346200"/>
            <a:ext cx="267680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7" name="Content Placeholder 2"/>
          <p:cNvSpPr>
            <a:spLocks noGrp="1"/>
          </p:cNvSpPr>
          <p:nvPr>
            <p:ph sz="half" idx="12"/>
          </p:nvPr>
        </p:nvSpPr>
        <p:spPr>
          <a:xfrm>
            <a:off x="3339524" y="1357911"/>
            <a:ext cx="2667371"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544923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971409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0" y="1346200"/>
            <a:ext cx="4160838"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4840289" y="1346200"/>
            <a:ext cx="3998912"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186331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69923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440692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6434514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454814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30853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3875" y="1346200"/>
            <a:ext cx="4162425"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838701" y="1346200"/>
            <a:ext cx="401958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207336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858553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749867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6"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225021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5"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5482433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9104414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527051" y="1346200"/>
            <a:ext cx="2667371"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6" name="Content Placeholder 3"/>
          <p:cNvSpPr>
            <a:spLocks noGrp="1"/>
          </p:cNvSpPr>
          <p:nvPr>
            <p:ph sz="half" idx="2"/>
          </p:nvPr>
        </p:nvSpPr>
        <p:spPr>
          <a:xfrm>
            <a:off x="6170308" y="1346200"/>
            <a:ext cx="267680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7" name="Content Placeholder 2"/>
          <p:cNvSpPr>
            <a:spLocks noGrp="1"/>
          </p:cNvSpPr>
          <p:nvPr>
            <p:ph sz="half" idx="12"/>
          </p:nvPr>
        </p:nvSpPr>
        <p:spPr>
          <a:xfrm>
            <a:off x="3339524" y="1357911"/>
            <a:ext cx="2667371"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4681758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47617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3158" y="1295400"/>
            <a:ext cx="4148503"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40" y="1295400"/>
            <a:ext cx="4149969"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211505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0" y="1346200"/>
            <a:ext cx="4160838"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4840289" y="1346200"/>
            <a:ext cx="3998912"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241275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592931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3579926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4216501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3875" y="1346200"/>
            <a:ext cx="4162425"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838701" y="1346200"/>
            <a:ext cx="401958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151163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7385672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8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3301821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5036535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527051" y="1346200"/>
            <a:ext cx="2667371"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6" name="Content Placeholder 3"/>
          <p:cNvSpPr>
            <a:spLocks noGrp="1"/>
          </p:cNvSpPr>
          <p:nvPr>
            <p:ph sz="half" idx="2"/>
          </p:nvPr>
        </p:nvSpPr>
        <p:spPr>
          <a:xfrm>
            <a:off x="6170308" y="1346200"/>
            <a:ext cx="267680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7" name="Content Placeholder 2"/>
          <p:cNvSpPr>
            <a:spLocks noGrp="1"/>
          </p:cNvSpPr>
          <p:nvPr>
            <p:ph sz="half" idx="12"/>
          </p:nvPr>
        </p:nvSpPr>
        <p:spPr>
          <a:xfrm>
            <a:off x="3339524" y="1357911"/>
            <a:ext cx="2667371"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endParaRPr lang="de-CH" dirty="0"/>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7201827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61441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8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28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8311897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0" y="1346200"/>
            <a:ext cx="4160838"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4840289" y="1346200"/>
            <a:ext cx="3998912"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2513000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8923840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0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0104006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10"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6840566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3875" y="1346200"/>
            <a:ext cx="4162425"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838701" y="1346200"/>
            <a:ext cx="401958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11"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7265872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4036550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6235571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6"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2461856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390762965"/>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527051" y="1346200"/>
            <a:ext cx="2667371"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6" name="Content Placeholder 3"/>
          <p:cNvSpPr>
            <a:spLocks noGrp="1"/>
          </p:cNvSpPr>
          <p:nvPr>
            <p:ph sz="half" idx="2"/>
          </p:nvPr>
        </p:nvSpPr>
        <p:spPr>
          <a:xfrm>
            <a:off x="6170308" y="1346200"/>
            <a:ext cx="267680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Content Placeholder 2"/>
          <p:cNvSpPr>
            <a:spLocks noGrp="1"/>
          </p:cNvSpPr>
          <p:nvPr>
            <p:ph sz="half" idx="12"/>
          </p:nvPr>
        </p:nvSpPr>
        <p:spPr>
          <a:xfrm>
            <a:off x="3339524" y="1357911"/>
            <a:ext cx="2667371"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28855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424655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2_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8951671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0" y="1346200"/>
            <a:ext cx="4160838"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4840289" y="1346200"/>
            <a:ext cx="3998912"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4414556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540000" y="738554"/>
            <a:ext cx="8311392"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6"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8461449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3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8472885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8381305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3875" y="1346200"/>
            <a:ext cx="4162425"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4838701" y="1346200"/>
            <a:ext cx="401958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8"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5592423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6"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6594638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4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305999"/>
            <a:ext cx="8318530"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540000" y="738554"/>
            <a:ext cx="8311392"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523875" y="1346200"/>
            <a:ext cx="8334405"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5"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970054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5"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8654315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Text and Clip Ar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a:p>
        </p:txBody>
      </p:sp>
      <p:sp>
        <p:nvSpPr>
          <p:cNvPr id="6"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5"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88138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791736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4"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1475266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4"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682559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4"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1180242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4"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1281981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4"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0480386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4"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6544938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4"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53831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274638"/>
            <a:ext cx="8229600" cy="1143000"/>
          </a:xfrm>
          <a:prstGeom prst="rect">
            <a:avLst/>
          </a:prstGeom>
        </p:spPr>
        <p:txBody>
          <a:bodyPr rtlCol="0">
            <a:normAutofit/>
          </a:bodyPr>
          <a:lstStyle/>
          <a:p>
            <a:r>
              <a:rPr lang="en-US"/>
              <a:t>Click to edit Master title style</a:t>
            </a:r>
          </a:p>
        </p:txBody>
      </p:sp>
      <p:sp>
        <p:nvSpPr>
          <p:cNvPr id="4"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94412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73050"/>
            <a:ext cx="30084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538" y="27307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435103"/>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2199383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Slide Number Placeholder 5"/>
          <p:cNvSpPr txBox="1">
            <a:spLocks/>
          </p:cNvSpPr>
          <p:nvPr userDrawn="1"/>
        </p:nvSpPr>
        <p:spPr>
          <a:xfrm>
            <a:off x="8882593" y="6612467"/>
            <a:ext cx="193674" cy="174779"/>
          </a:xfrm>
          <a:prstGeom prst="rect">
            <a:avLst/>
          </a:prstGeom>
        </p:spPr>
        <p:txBody>
          <a:bodyPr lIns="0" tIns="0" rIns="0" bIns="0" anchor="ctr" anchorCtr="0"/>
          <a:lstStyle>
            <a:defPPr>
              <a:defRPr lang="en-US"/>
            </a:defPPr>
            <a:lvl1pPr algn="l" rtl="0" fontAlgn="base">
              <a:spcBef>
                <a:spcPct val="0"/>
              </a:spcBef>
              <a:spcAft>
                <a:spcPct val="0"/>
              </a:spcAft>
              <a:defRPr sz="1000" kern="1200" baseline="0">
                <a:solidFill>
                  <a:srgbClr val="7F7F7F"/>
                </a:solidFill>
                <a:latin typeface="Calibri" panose="020F0502020204030204" pitchFamily="34"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93663396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53163" y="76200"/>
            <a:ext cx="8439150" cy="9144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353163" y="1295400"/>
            <a:ext cx="8439150" cy="477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2nd level</a:t>
            </a:r>
          </a:p>
          <a:p>
            <a:pPr lvl="2"/>
            <a:r>
              <a:rPr lang="en-US"/>
              <a:t>3rd level</a:t>
            </a:r>
          </a:p>
          <a:p>
            <a:pPr lvl="0"/>
            <a:endParaRPr lang="en-US"/>
          </a:p>
        </p:txBody>
      </p:sp>
      <p:sp>
        <p:nvSpPr>
          <p:cNvPr id="1030" name="Line 6"/>
          <p:cNvSpPr>
            <a:spLocks noChangeShapeType="1"/>
          </p:cNvSpPr>
          <p:nvPr/>
        </p:nvSpPr>
        <p:spPr bwMode="auto">
          <a:xfrm>
            <a:off x="136281" y="776288"/>
            <a:ext cx="8874369" cy="0"/>
          </a:xfrm>
          <a:prstGeom prst="line">
            <a:avLst/>
          </a:prstGeom>
          <a:noFill/>
          <a:ln w="57150">
            <a:solidFill>
              <a:srgbClr val="923222"/>
            </a:solidFill>
            <a:round/>
            <a:headEnd type="none" w="sm" len="sm"/>
            <a:tailEnd type="none" w="sm" len="sm"/>
          </a:ln>
          <a:effectLst/>
        </p:spPr>
        <p:txBody>
          <a:bodyPr wrap="none" anchor="ct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6" name="Slide Number Placeholder 5"/>
          <p:cNvSpPr>
            <a:spLocks noGrp="1"/>
          </p:cNvSpPr>
          <p:nvPr>
            <p:ph type="sldNum" sz="quarter" idx="4"/>
          </p:nvPr>
        </p:nvSpPr>
        <p:spPr>
          <a:xfrm>
            <a:off x="8882593" y="6612467"/>
            <a:ext cx="193674"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Tree>
    <p:extLst>
      <p:ext uri="{BB962C8B-B14F-4D97-AF65-F5344CB8AC3E}">
        <p14:creationId xmlns:p14="http://schemas.microsoft.com/office/powerpoint/2010/main" val="328593488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4075" r:id="rId15"/>
    <p:sldLayoutId id="2147484113" r:id="rId16"/>
    <p:sldLayoutId id="2147484119" r:id="rId17"/>
    <p:sldLayoutId id="2147484120" r:id="rId18"/>
    <p:sldLayoutId id="2147484121" r:id="rId19"/>
    <p:sldLayoutId id="2147484135" r:id="rId20"/>
    <p:sldLayoutId id="2147484138" r:id="rId21"/>
    <p:sldLayoutId id="2147484139" r:id="rId22"/>
    <p:sldLayoutId id="2147484140" r:id="rId23"/>
    <p:sldLayoutId id="2147484142"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321" r:id="rId36"/>
    <p:sldLayoutId id="2147484337" r:id="rId37"/>
    <p:sldLayoutId id="2147484338" r:id="rId38"/>
    <p:sldLayoutId id="2147484339" r:id="rId39"/>
    <p:sldLayoutId id="2147484340" r:id="rId40"/>
    <p:sldLayoutId id="2147484341" r:id="rId41"/>
    <p:sldLayoutId id="2147484342" r:id="rId42"/>
    <p:sldLayoutId id="2147484343" r:id="rId43"/>
    <p:sldLayoutId id="2147484344" r:id="rId44"/>
    <p:sldLayoutId id="2147484345" r:id="rId45"/>
    <p:sldLayoutId id="2147484346" r:id="rId46"/>
    <p:sldLayoutId id="2147484347" r:id="rId47"/>
    <p:sldLayoutId id="2147484348" r:id="rId48"/>
    <p:sldLayoutId id="2147484349" r:id="rId49"/>
    <p:sldLayoutId id="2147484350" r:id="rId50"/>
    <p:sldLayoutId id="2147484351" r:id="rId51"/>
    <p:sldLayoutId id="2147484352" r:id="rId52"/>
    <p:sldLayoutId id="2147484353" r:id="rId53"/>
    <p:sldLayoutId id="2147484354" r:id="rId54"/>
    <p:sldLayoutId id="2147484355" r:id="rId55"/>
    <p:sldLayoutId id="2147484356" r:id="rId56"/>
    <p:sldLayoutId id="2147484357" r:id="rId57"/>
    <p:sldLayoutId id="2147484288" r:id="rId58"/>
    <p:sldLayoutId id="2147484289" r:id="rId59"/>
    <p:sldLayoutId id="2147484290" r:id="rId60"/>
    <p:sldLayoutId id="2147484291" r:id="rId61"/>
    <p:sldLayoutId id="2147484292" r:id="rId62"/>
    <p:sldLayoutId id="2147484293" r:id="rId63"/>
    <p:sldLayoutId id="2147484294" r:id="rId64"/>
    <p:sldLayoutId id="2147484295" r:id="rId65"/>
    <p:sldLayoutId id="2147484296" r:id="rId66"/>
    <p:sldLayoutId id="2147484297" r:id="rId67"/>
    <p:sldLayoutId id="2147484298" r:id="rId68"/>
    <p:sldLayoutId id="2147484300" r:id="rId69"/>
    <p:sldLayoutId id="2147484301" r:id="rId70"/>
    <p:sldLayoutId id="2147484302" r:id="rId71"/>
    <p:sldLayoutId id="2147484303" r:id="rId72"/>
    <p:sldLayoutId id="2147484304" r:id="rId73"/>
    <p:sldLayoutId id="2147484305" r:id="rId74"/>
    <p:sldLayoutId id="2147484306" r:id="rId75"/>
    <p:sldLayoutId id="2147484307" r:id="rId76"/>
    <p:sldLayoutId id="2147484308" r:id="rId77"/>
  </p:sldLayoutIdLst>
  <p:hf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p:titleStyle>
    <p:body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S4KrIMZpwCY" TargetMode="External"/><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tags" Target="../tags/tag7.xml"/><Relationship Id="rId4"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ncli94xodm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slideLayout" Target="../slideLayouts/slideLayout2.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 Type="http://schemas.openxmlformats.org/officeDocument/2006/relationships/tags" Target="../tags/tag9.xml"/><Relationship Id="rId16" Type="http://schemas.openxmlformats.org/officeDocument/2006/relationships/tags" Target="../tags/tag23.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image" Target="../media/image24.jpe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youtu.be/jTageuhPfAM"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youtu.be/t--nPZLDFOU"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QJNVrY_Z2N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H4vZN-cMJyY&amp;noredirect=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iStock_000006059421Medium"/>
          <p:cNvPicPr>
            <a:picLocks noChangeAspect="1" noChangeArrowheads="1"/>
          </p:cNvPicPr>
          <p:nvPr/>
        </p:nvPicPr>
        <p:blipFill>
          <a:blip r:embed="rId4" cstate="print"/>
          <a:srcRect l="33899" t="40144" r="33737" b="31712"/>
          <a:stretch>
            <a:fillRect/>
          </a:stretch>
        </p:blipFill>
        <p:spPr bwMode="auto">
          <a:xfrm>
            <a:off x="1282700" y="0"/>
            <a:ext cx="7861300" cy="4040188"/>
          </a:xfrm>
          <a:prstGeom prst="rect">
            <a:avLst/>
          </a:prstGeom>
          <a:noFill/>
          <a:ln w="9525">
            <a:noFill/>
            <a:miter lim="800000"/>
            <a:headEnd/>
            <a:tailEnd/>
          </a:ln>
        </p:spPr>
      </p:pic>
      <p:grpSp>
        <p:nvGrpSpPr>
          <p:cNvPr id="2" name="Group 7"/>
          <p:cNvGrpSpPr/>
          <p:nvPr/>
        </p:nvGrpSpPr>
        <p:grpSpPr>
          <a:xfrm>
            <a:off x="3729038" y="799478"/>
            <a:ext cx="3700462" cy="1707853"/>
            <a:chOff x="4039791" y="799457"/>
            <a:chExt cx="4008834" cy="1707853"/>
          </a:xfrm>
        </p:grpSpPr>
        <p:sp>
          <p:nvSpPr>
            <p:cNvPr id="4366341" name="Text Box 5"/>
            <p:cNvSpPr txBox="1">
              <a:spLocks noChangeArrowheads="1"/>
            </p:cNvSpPr>
            <p:nvPr/>
          </p:nvSpPr>
          <p:spPr bwMode="auto">
            <a:xfrm rot="20676510">
              <a:off x="5264283" y="2045645"/>
              <a:ext cx="2784342" cy="461665"/>
            </a:xfrm>
            <a:prstGeom prst="rect">
              <a:avLst/>
            </a:prstGeom>
            <a:noFill/>
            <a:ln w="28575" algn="ctr">
              <a:noFill/>
              <a:miter lim="800000"/>
              <a:headEnd/>
              <a:tailEnd/>
            </a:ln>
            <a:effectLst/>
          </p:spPr>
          <p:txBody>
            <a:bodyPr>
              <a:spAutoFit/>
            </a:bodyPr>
            <a:lstStyle/>
            <a:p>
              <a:pPr algn="ctr" eaLnBrk="0" hangingPunct="0">
                <a:defRPr/>
              </a:pPr>
              <a:r>
                <a:rPr lang="en-US" sz="2400" b="1" dirty="0">
                  <a:solidFill>
                    <a:srgbClr val="923222"/>
                  </a:solidFill>
                  <a:effectLst>
                    <a:outerShdw blurRad="50800" dist="38100" dir="2700000" algn="tl" rotWithShape="0">
                      <a:prstClr val="black">
                        <a:alpha val="40000"/>
                      </a:prstClr>
                    </a:outerShdw>
                  </a:effectLst>
                  <a:latin typeface="News Gothic MT" pitchFamily="34" charset="0"/>
                  <a:ea typeface="+mn-ea"/>
                </a:rPr>
                <a:t>Management</a:t>
              </a:r>
            </a:p>
          </p:txBody>
        </p:sp>
        <p:sp>
          <p:nvSpPr>
            <p:cNvPr id="4366342" name="Text Box 6"/>
            <p:cNvSpPr txBox="1">
              <a:spLocks noChangeArrowheads="1"/>
            </p:cNvSpPr>
            <p:nvPr/>
          </p:nvSpPr>
          <p:spPr bwMode="auto">
            <a:xfrm rot="20734159">
              <a:off x="4039791" y="799457"/>
              <a:ext cx="2942563" cy="461665"/>
            </a:xfrm>
            <a:prstGeom prst="rect">
              <a:avLst/>
            </a:prstGeom>
            <a:noFill/>
            <a:ln w="28575" algn="ctr">
              <a:noFill/>
              <a:miter lim="800000"/>
              <a:headEnd/>
              <a:tailEnd/>
            </a:ln>
            <a:effectLst/>
          </p:spPr>
          <p:txBody>
            <a:bodyPr>
              <a:spAutoFit/>
            </a:bodyPr>
            <a:lstStyle/>
            <a:p>
              <a:pPr algn="ctr" eaLnBrk="0" hangingPunct="0">
                <a:defRPr/>
              </a:pPr>
              <a:r>
                <a:rPr lang="en-US" sz="2400" b="1" dirty="0">
                  <a:solidFill>
                    <a:srgbClr val="923222"/>
                  </a:solidFill>
                  <a:effectLst>
                    <a:outerShdw blurRad="38100" dist="38100" dir="2700000" algn="tl">
                      <a:srgbClr val="C0C0C0"/>
                    </a:outerShdw>
                  </a:effectLst>
                  <a:latin typeface="News Gothic MT" pitchFamily="34" charset="0"/>
                  <a:ea typeface="+mn-ea"/>
                </a:rPr>
                <a:t>Supply Chain</a:t>
              </a:r>
            </a:p>
          </p:txBody>
        </p:sp>
      </p:grpSp>
      <p:sp>
        <p:nvSpPr>
          <p:cNvPr id="3079" name="DividerColorBox"/>
          <p:cNvSpPr>
            <a:spLocks noChangeArrowheads="1"/>
          </p:cNvSpPr>
          <p:nvPr/>
        </p:nvSpPr>
        <p:spPr bwMode="auto">
          <a:xfrm>
            <a:off x="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a typeface="+mn-ea"/>
            </a:endParaRPr>
          </a:p>
        </p:txBody>
      </p:sp>
      <p:sp>
        <p:nvSpPr>
          <p:cNvPr id="10" name="Rectangle 7"/>
          <p:cNvSpPr>
            <a:spLocks noChangeArrowheads="1"/>
          </p:cNvSpPr>
          <p:nvPr/>
        </p:nvSpPr>
        <p:spPr bwMode="auto">
          <a:xfrm>
            <a:off x="0" y="4005943"/>
            <a:ext cx="9144000" cy="1164772"/>
          </a:xfrm>
          <a:prstGeom prst="rect">
            <a:avLst/>
          </a:prstGeom>
          <a:noFill/>
          <a:ln w="9525">
            <a:noFill/>
            <a:miter lim="800000"/>
            <a:headEnd/>
            <a:tailEnd/>
          </a:ln>
        </p:spPr>
        <p:txBody>
          <a:bodyPr/>
          <a:lstStyle/>
          <a:p>
            <a:pPr algn="ctr" eaLnBrk="0" hangingPunct="0">
              <a:lnSpc>
                <a:spcPct val="80000"/>
              </a:lnSpc>
              <a:defRPr/>
            </a:pPr>
            <a:r>
              <a:rPr lang="en-US" sz="4000" b="1" dirty="0">
                <a:solidFill>
                  <a:srgbClr val="923222"/>
                </a:solidFill>
                <a:effectLst>
                  <a:outerShdw blurRad="38100" dist="38100" dir="2700000" algn="tl">
                    <a:srgbClr val="000000">
                      <a:alpha val="43137"/>
                    </a:srgbClr>
                  </a:outerShdw>
                </a:effectLst>
                <a:latin typeface="Calibri" panose="020F0502020204030204" pitchFamily="34" charset="0"/>
                <a:ea typeface="+mn-ea"/>
              </a:rPr>
              <a:t>Operations Management</a:t>
            </a:r>
          </a:p>
          <a:p>
            <a:pPr algn="ctr" eaLnBrk="0" hangingPunct="0">
              <a:lnSpc>
                <a:spcPct val="80000"/>
              </a:lnSpc>
              <a:defRPr/>
            </a:pPr>
            <a:r>
              <a:rPr lang="en-US" i="1" dirty="0">
                <a:solidFill>
                  <a:srgbClr val="923222"/>
                </a:solidFill>
                <a:effectLst>
                  <a:outerShdw blurRad="38100" dist="38100" dir="2700000" algn="tl">
                    <a:srgbClr val="000000">
                      <a:alpha val="43137"/>
                    </a:srgbClr>
                  </a:outerShdw>
                </a:effectLst>
                <a:latin typeface="Calibri" panose="020F0502020204030204" pitchFamily="34" charset="0"/>
                <a:ea typeface="+mn-ea"/>
              </a:rPr>
              <a:t>with LEAN and Six Sigma</a:t>
            </a:r>
          </a:p>
        </p:txBody>
      </p:sp>
      <p:grpSp>
        <p:nvGrpSpPr>
          <p:cNvPr id="12" name="Group 11">
            <a:extLst>
              <a:ext uri="{FF2B5EF4-FFF2-40B4-BE49-F238E27FC236}">
                <a16:creationId xmlns:a16="http://schemas.microsoft.com/office/drawing/2014/main" id="{6117DCFC-00AB-4882-BD47-EDD17987E74C}"/>
              </a:ext>
            </a:extLst>
          </p:cNvPr>
          <p:cNvGrpSpPr/>
          <p:nvPr/>
        </p:nvGrpSpPr>
        <p:grpSpPr>
          <a:xfrm>
            <a:off x="1175135" y="4763127"/>
            <a:ext cx="6863964" cy="2027140"/>
            <a:chOff x="1175135" y="4763127"/>
            <a:chExt cx="6863964" cy="2027140"/>
          </a:xfrm>
        </p:grpSpPr>
        <p:pic>
          <p:nvPicPr>
            <p:cNvPr id="13" name="Picture 12">
              <a:extLst>
                <a:ext uri="{FF2B5EF4-FFF2-40B4-BE49-F238E27FC236}">
                  <a16:creationId xmlns:a16="http://schemas.microsoft.com/office/drawing/2014/main" id="{487C1279-57F0-4969-AC51-FBC0B3F609FF}"/>
                </a:ext>
              </a:extLst>
            </p:cNvPr>
            <p:cNvPicPr/>
            <p:nvPr/>
          </p:nvPicPr>
          <p:blipFill rotWithShape="1">
            <a:blip r:embed="rId5">
              <a:extLst>
                <a:ext uri="{28A0092B-C50C-407E-A947-70E740481C1C}">
                  <a14:useLocalDpi xmlns:a14="http://schemas.microsoft.com/office/drawing/2010/main" val="0"/>
                </a:ext>
              </a:extLst>
            </a:blip>
            <a:srcRect l="1814" t="77132" r="36128" b="6447"/>
            <a:stretch/>
          </p:blipFill>
          <p:spPr bwMode="auto">
            <a:xfrm>
              <a:off x="4055532" y="6311900"/>
              <a:ext cx="3983567" cy="478367"/>
            </a:xfrm>
            <a:prstGeom prst="rect">
              <a:avLst/>
            </a:prstGeom>
            <a:noFill/>
            <a:ln>
              <a:noFill/>
            </a:ln>
          </p:spPr>
        </p:pic>
        <p:grpSp>
          <p:nvGrpSpPr>
            <p:cNvPr id="14" name="Group 13">
              <a:extLst>
                <a:ext uri="{FF2B5EF4-FFF2-40B4-BE49-F238E27FC236}">
                  <a16:creationId xmlns:a16="http://schemas.microsoft.com/office/drawing/2014/main" id="{38D3C81E-E680-41FC-A7CE-CC8929DC7A92}"/>
                </a:ext>
              </a:extLst>
            </p:cNvPr>
            <p:cNvGrpSpPr/>
            <p:nvPr/>
          </p:nvGrpSpPr>
          <p:grpSpPr>
            <a:xfrm>
              <a:off x="1175135" y="4763127"/>
              <a:ext cx="6804698" cy="1983313"/>
              <a:chOff x="1477953" y="4689727"/>
              <a:chExt cx="6804698" cy="1983313"/>
            </a:xfrm>
          </p:grpSpPr>
          <p:pic>
            <p:nvPicPr>
              <p:cNvPr id="15" name="Picture 14">
                <a:extLst>
                  <a:ext uri="{FF2B5EF4-FFF2-40B4-BE49-F238E27FC236}">
                    <a16:creationId xmlns:a16="http://schemas.microsoft.com/office/drawing/2014/main" id="{50376E9F-1A54-4D36-9E82-162CC057D45D}"/>
                  </a:ext>
                </a:extLst>
              </p:cNvPr>
              <p:cNvPicPr>
                <a:picLocks noChangeAspect="1"/>
              </p:cNvPicPr>
              <p:nvPr/>
            </p:nvPicPr>
            <p:blipFill rotWithShape="1">
              <a:blip r:embed="rId6"/>
              <a:srcRect l="10287" t="9658" r="36829" b="19231"/>
              <a:stretch/>
            </p:blipFill>
            <p:spPr>
              <a:xfrm>
                <a:off x="1477953" y="4762559"/>
                <a:ext cx="2525876" cy="1910481"/>
              </a:xfrm>
              <a:prstGeom prst="rect">
                <a:avLst/>
              </a:prstGeom>
              <a:ln>
                <a:noFill/>
              </a:ln>
              <a:effectLst>
                <a:outerShdw blurRad="50800" dist="38100" dir="2700000" algn="tl" rotWithShape="0">
                  <a:prstClr val="black">
                    <a:alpha val="40000"/>
                  </a:prstClr>
                </a:outerShdw>
              </a:effectLst>
              <a:scene3d>
                <a:camera prst="orthographicFront"/>
                <a:lightRig rig="threePt" dir="t"/>
              </a:scene3d>
              <a:sp3d>
                <a:bevelT/>
              </a:sp3d>
            </p:spPr>
          </p:pic>
          <p:sp>
            <p:nvSpPr>
              <p:cNvPr id="16" name="Rectangle 2">
                <a:extLst>
                  <a:ext uri="{FF2B5EF4-FFF2-40B4-BE49-F238E27FC236}">
                    <a16:creationId xmlns:a16="http://schemas.microsoft.com/office/drawing/2014/main" id="{1AF400C4-E51C-434E-B628-4F8E0BD36D9B}"/>
                  </a:ext>
                </a:extLst>
              </p:cNvPr>
              <p:cNvSpPr>
                <a:spLocks noChangeArrowheads="1"/>
              </p:cNvSpPr>
              <p:nvPr/>
            </p:nvSpPr>
            <p:spPr bwMode="auto">
              <a:xfrm>
                <a:off x="4317321" y="4689727"/>
                <a:ext cx="3965330" cy="15240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William McLaury</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Associate Professor of Professional Practice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Director, SCM Undergraduate Program – New Brunswick</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Department of Supply Chain Management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Rutgers Business School</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 Rockafeller Road, Rm. 3134, Piscataway, NJ 08854</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Tel:</a:t>
                </a: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848-445-9217 | </a:t>
                </a:r>
                <a:r>
                  <a:rPr kumimoji="0" lang="en-US" altLang="en-US" sz="10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Email:</a:t>
                </a:r>
                <a:r>
                  <a:rPr kumimoji="0" lang="en-US" altLang="en-US" sz="1000" b="0" i="0" u="none" strike="noStrike" cap="none" normalizeH="0" baseline="0" dirty="0">
                    <a:ln>
                      <a:noFill/>
                    </a:ln>
                    <a:solidFill>
                      <a:srgbClr val="1F497D"/>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000" b="0" i="0" u="none" strike="noStrike" cap="none" normalizeH="0" baseline="0" dirty="0">
                    <a:ln>
                      <a:noFill/>
                    </a:ln>
                    <a:solidFill>
                      <a:srgbClr val="923222"/>
                    </a:solidFill>
                    <a:effectLst/>
                    <a:latin typeface="Calibri" panose="020F0502020204030204" pitchFamily="34" charset="0"/>
                    <a:ea typeface="Times New Roman" panose="02020603050405020304" pitchFamily="18" charset="0"/>
                    <a:cs typeface="Calibri" panose="020F0502020204030204" pitchFamily="34" charset="0"/>
                  </a:rPr>
                  <a:t>wmclaury@business.rutgers.edu</a:t>
                </a:r>
                <a:endParaRPr kumimoji="0" lang="en-US" altLang="en-US" sz="1000" b="0" i="0" u="none" strike="noStrike" cap="none" normalizeH="0" baseline="0" dirty="0">
                  <a:ln>
                    <a:noFill/>
                  </a:ln>
                  <a:solidFill>
                    <a:srgbClr val="92322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Website:</a:t>
                </a:r>
                <a:r>
                  <a:rPr kumimoji="0" lang="en-US" altLang="en-US" sz="10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000" b="0" i="0" u="none" strike="noStrike" cap="none" normalizeH="0" baseline="0" dirty="0">
                    <a:ln>
                      <a:noFill/>
                    </a:ln>
                    <a:solidFill>
                      <a:srgbClr val="923222"/>
                    </a:solidFill>
                    <a:effectLst/>
                    <a:latin typeface="Calibri" panose="020F0502020204030204" pitchFamily="34" charset="0"/>
                    <a:ea typeface="Times New Roman" panose="02020603050405020304" pitchFamily="18" charset="0"/>
                    <a:cs typeface="Calibri" panose="020F0502020204030204" pitchFamily="34" charset="0"/>
                  </a:rPr>
                  <a:t>http://www.business.rutgers.edu/faculty/william-mclaury</a:t>
                </a:r>
                <a:endParaRPr kumimoji="0" lang="en-US" altLang="en-US" sz="1000" b="0" i="0" u="none" strike="noStrike" cap="none" normalizeH="0" baseline="0" dirty="0">
                  <a:ln>
                    <a:noFill/>
                  </a:ln>
                  <a:solidFill>
                    <a:srgbClr val="923222"/>
                  </a:solidFill>
                  <a:effectLst/>
                  <a:latin typeface="Arial" panose="020B0604020202020204" pitchFamily="34" charset="0"/>
                </a:endParaRPr>
              </a:p>
            </p:txBody>
          </p:sp>
        </p:grpSp>
      </p:grpSp>
    </p:spTree>
    <p:custDataLst>
      <p:tags r:id="rId1"/>
    </p:custDataLst>
    <p:extLst>
      <p:ext uri="{BB962C8B-B14F-4D97-AF65-F5344CB8AC3E}">
        <p14:creationId xmlns:p14="http://schemas.microsoft.com/office/powerpoint/2010/main" val="388720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638800"/>
          </a:xfrm>
          <a:noFill/>
          <a:ln w="9525">
            <a:noFill/>
            <a:miter lim="800000"/>
            <a:headEnd/>
            <a:tailEnd/>
          </a:ln>
        </p:spPr>
        <p:txBody>
          <a:bodyPr vert="horz" wrap="square" lIns="92075" tIns="46038" rIns="92075" bIns="46038" numCol="1" anchor="t" anchorCtr="0" compatLnSpc="1">
            <a:prstTxWarp prst="textNoShape">
              <a:avLst/>
            </a:prstTxWarp>
          </a:bodyPr>
          <a:lstStyle/>
          <a:p>
            <a:pPr marL="0" indent="0">
              <a:spcBef>
                <a:spcPts val="1200"/>
              </a:spcBef>
              <a:spcAft>
                <a:spcPts val="1200"/>
              </a:spcAft>
              <a:buClr>
                <a:srgbClr val="923222"/>
              </a:buClr>
              <a:buSzPct val="115000"/>
              <a:buNone/>
            </a:pPr>
            <a:r>
              <a:rPr lang="en-US" sz="2800" b="1" dirty="0">
                <a:latin typeface="Calibri" panose="020F0502020204030204" pitchFamily="34" charset="0"/>
                <a:cs typeface="Calibri" panose="020F0502020204030204" pitchFamily="34" charset="0"/>
              </a:rPr>
              <a:t>Assemble-to-Order</a:t>
            </a:r>
            <a:r>
              <a:rPr lang="en-US" sz="2800" dirty="0">
                <a:latin typeface="Calibri" panose="020F0502020204030204" pitchFamily="34" charset="0"/>
                <a:cs typeface="Calibri" panose="020F0502020204030204" pitchFamily="34" charset="0"/>
              </a:rPr>
              <a:t> (ATO) is a manufacturing strategy where products ordered by customers are produced quickly and are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customizable</a:t>
            </a:r>
            <a:r>
              <a:rPr lang="en-US" sz="28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to a certain extent. </a:t>
            </a:r>
          </a:p>
          <a:p>
            <a:pPr marL="914400" lvl="1" indent="-457200">
              <a:spcBef>
                <a:spcPts val="12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The ATO strategy requires that the basic parts for the product are already manufactured but not yet assembled. </a:t>
            </a:r>
          </a:p>
          <a:p>
            <a:pPr marL="914400" lvl="1" indent="-457200">
              <a:spcBef>
                <a:spcPts val="12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Once an order is received, the parts are assembled quickly into the finished product which is then sent to the customer.</a:t>
            </a:r>
          </a:p>
          <a:p>
            <a:pPr marL="914400" lvl="1" indent="-457200">
              <a:spcBef>
                <a:spcPts val="12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Example:  Dell Laptop Computers</a:t>
            </a:r>
          </a:p>
          <a:p>
            <a:pPr marL="347663" indent="-347663">
              <a:spcBef>
                <a:spcPts val="1200"/>
              </a:spcBef>
              <a:spcAft>
                <a:spcPts val="12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ATO is a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hybrid strategy</a:t>
            </a:r>
            <a:r>
              <a:rPr lang="en-US" sz="2400" dirty="0">
                <a:latin typeface="Calibri" panose="020F0502020204030204" pitchFamily="34" charset="0"/>
                <a:cs typeface="Calibri" panose="020F0502020204030204" pitchFamily="34" charset="0"/>
              </a:rPr>
              <a:t>,</a:t>
            </a:r>
            <a:r>
              <a:rPr lang="en-US" sz="24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attempting to combine the benefits of both </a:t>
            </a:r>
            <a:r>
              <a:rPr lang="en-US" sz="2400" b="1" dirty="0">
                <a:latin typeface="Calibri" panose="020F0502020204030204" pitchFamily="34" charset="0"/>
                <a:cs typeface="Calibri" panose="020F0502020204030204" pitchFamily="34" charset="0"/>
              </a:rPr>
              <a:t>Make-to-Stock</a:t>
            </a:r>
            <a:r>
              <a:rPr lang="en-US" sz="2400" dirty="0">
                <a:latin typeface="Calibri" panose="020F0502020204030204" pitchFamily="34" charset="0"/>
                <a:cs typeface="Calibri" panose="020F0502020204030204" pitchFamily="34" charset="0"/>
              </a:rPr>
              <a:t> and </a:t>
            </a:r>
            <a:r>
              <a:rPr lang="en-US" sz="2400" b="1" dirty="0">
                <a:latin typeface="Calibri" panose="020F0502020204030204" pitchFamily="34" charset="0"/>
                <a:cs typeface="Calibri" panose="020F0502020204030204" pitchFamily="34" charset="0"/>
              </a:rPr>
              <a:t>Make-to-Order </a:t>
            </a:r>
            <a:r>
              <a:rPr lang="en-US" sz="2400" dirty="0">
                <a:latin typeface="Calibri" panose="020F0502020204030204" pitchFamily="34" charset="0"/>
                <a:cs typeface="Calibri" panose="020F0502020204030204" pitchFamily="34" charset="0"/>
              </a:rPr>
              <a:t>strategies, getting products into customers' hands quickly while allowing for some customization to take place. </a:t>
            </a:r>
          </a:p>
        </p:txBody>
      </p:sp>
      <p:sp>
        <p:nvSpPr>
          <p:cNvPr id="5" name="Title 1"/>
          <p:cNvSpPr txBox="1">
            <a:spLocks/>
          </p:cNvSpPr>
          <p:nvPr/>
        </p:nvSpPr>
        <p:spPr bwMode="auto">
          <a:xfrm>
            <a:off x="228600" y="126391"/>
            <a:ext cx="8686800" cy="5854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spAutoFit/>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a:lstStyle>
          <a:p>
            <a:r>
              <a:rPr lang="en-US" sz="3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Assemble-to-Order (ATO) </a:t>
            </a:r>
            <a:endParaRPr lang="en-US" sz="2400" i="1" dirty="0">
              <a:solidFill>
                <a:prstClr val="black"/>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05811044"/>
      </p:ext>
    </p:extLst>
  </p:cSld>
  <p:clrMapOvr>
    <a:masterClrMapping/>
  </p:clrMapOvr>
  <p:transition spd="slow">
    <p:pull dir="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8600" y="2426677"/>
            <a:ext cx="8686800" cy="1450731"/>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7" name="Rectangle 6"/>
          <p:cNvSpPr/>
          <p:nvPr/>
        </p:nvSpPr>
        <p:spPr bwMode="auto">
          <a:xfrm>
            <a:off x="228600" y="3985847"/>
            <a:ext cx="8686800" cy="1450731"/>
          </a:xfrm>
          <a:prstGeom prst="rect">
            <a:avLst/>
          </a:prstGeom>
          <a:solidFill>
            <a:srgbClr val="BDDEF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3" name="Content Placeholder 2"/>
          <p:cNvSpPr>
            <a:spLocks noGrp="1"/>
          </p:cNvSpPr>
          <p:nvPr>
            <p:ph idx="1"/>
          </p:nvPr>
        </p:nvSpPr>
        <p:spPr>
          <a:xfrm>
            <a:off x="228600" y="914400"/>
            <a:ext cx="8686800" cy="5676900"/>
          </a:xfrm>
        </p:spPr>
        <p:txBody>
          <a:bodyPr/>
          <a:lstStyle/>
          <a:p>
            <a:pPr marL="0" indent="0">
              <a:lnSpc>
                <a:spcPct val="90000"/>
              </a:lnSpc>
              <a:spcBef>
                <a:spcPts val="600"/>
              </a:spcBef>
              <a:spcAft>
                <a:spcPts val="1200"/>
              </a:spcAft>
              <a:buNone/>
            </a:pPr>
            <a:r>
              <a:rPr lang="en-US" sz="2400" dirty="0">
                <a:latin typeface="Calibri" panose="020F0502020204030204" pitchFamily="34" charset="0"/>
                <a:cs typeface="Calibri" panose="020F0502020204030204" pitchFamily="34" charset="0"/>
              </a:rPr>
              <a:t>LEAN and Six Sigma are complementary principles with significant overlap.  They are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frequently implemented together</a:t>
            </a:r>
            <a:r>
              <a:rPr lang="en-US" sz="2400" dirty="0">
                <a:latin typeface="Calibri" panose="020F0502020204030204" pitchFamily="34" charset="0"/>
                <a:cs typeface="Calibri" panose="020F0502020204030204" pitchFamily="34" charset="0"/>
              </a:rPr>
              <a:t>, but the two initiatives approach their common purpose from somewhat different angles:</a:t>
            </a:r>
          </a:p>
          <a:p>
            <a:pPr marL="457200" indent="-338138">
              <a:lnSpc>
                <a:spcPct val="90000"/>
              </a:lnSpc>
              <a:spcBef>
                <a:spcPts val="600"/>
              </a:spcBef>
              <a:spcAft>
                <a:spcPts val="1200"/>
              </a:spcAft>
              <a:buClr>
                <a:srgbClr val="923222"/>
              </a:buClr>
              <a:buSzPct val="115000"/>
              <a:buFont typeface="Wingdings" panose="05000000000000000000" pitchFamily="2" charset="2"/>
              <a:buChar char="§"/>
            </a:pPr>
            <a:r>
              <a:rPr lang="en-US" sz="2000" dirty="0">
                <a:latin typeface="Calibri" panose="020F0502020204030204" pitchFamily="34" charset="0"/>
                <a:cs typeface="Calibri" panose="020F0502020204030204" pitchFamily="34" charset="0"/>
              </a:rPr>
              <a:t>The goal of </a:t>
            </a:r>
            <a:r>
              <a:rPr lang="en-US" sz="2000" b="1" dirty="0">
                <a:latin typeface="Calibri" panose="020F0502020204030204" pitchFamily="34" charset="0"/>
                <a:cs typeface="Calibri" panose="020F0502020204030204" pitchFamily="34" charset="0"/>
              </a:rPr>
              <a:t>LEAN</a:t>
            </a:r>
            <a:r>
              <a:rPr lang="en-US" sz="2000" dirty="0">
                <a:latin typeface="Calibri" panose="020F0502020204030204" pitchFamily="34" charset="0"/>
                <a:cs typeface="Calibri" panose="020F0502020204030204" pitchFamily="34" charset="0"/>
              </a:rPr>
              <a:t> is the elimination of waste and the minimization of the amount of all resources (including time) used in the operation of a company</a:t>
            </a:r>
          </a:p>
          <a:p>
            <a:pPr marL="457200" indent="-338138">
              <a:lnSpc>
                <a:spcPct val="90000"/>
              </a:lnSpc>
              <a:spcBef>
                <a:spcPts val="600"/>
              </a:spcBef>
              <a:spcAft>
                <a:spcPts val="1200"/>
              </a:spcAft>
              <a:buClr>
                <a:srgbClr val="923222"/>
              </a:buClr>
              <a:buSzPct val="115000"/>
              <a:buFont typeface="Wingdings" panose="05000000000000000000" pitchFamily="2" charset="2"/>
              <a:buChar char="§"/>
            </a:pPr>
            <a:r>
              <a:rPr lang="en-US" sz="2000" b="1" dirty="0">
                <a:latin typeface="Calibri" panose="020F0502020204030204" pitchFamily="34" charset="0"/>
                <a:cs typeface="Calibri" panose="020F0502020204030204" pitchFamily="34" charset="0"/>
              </a:rPr>
              <a:t>LEAN</a:t>
            </a:r>
            <a:r>
              <a:rPr lang="en-US" sz="2000" dirty="0">
                <a:latin typeface="Calibri" panose="020F0502020204030204" pitchFamily="34" charset="0"/>
                <a:cs typeface="Calibri" panose="020F0502020204030204" pitchFamily="34" charset="0"/>
              </a:rPr>
              <a:t> achieves its goals by using less technical tools such as value stream mapping, LEAN Layouts, Continuous Improvement, and Respect for People.</a:t>
            </a:r>
          </a:p>
          <a:p>
            <a:pPr marL="457200" indent="-338138">
              <a:lnSpc>
                <a:spcPct val="90000"/>
              </a:lnSpc>
              <a:spcBef>
                <a:spcPts val="600"/>
              </a:spcBef>
              <a:spcAft>
                <a:spcPts val="1200"/>
              </a:spcAft>
              <a:buClr>
                <a:srgbClr val="923222"/>
              </a:buClr>
              <a:buSzPct val="115000"/>
              <a:buFont typeface="Wingdings" panose="05000000000000000000" pitchFamily="2" charset="2"/>
              <a:buChar char="§"/>
            </a:pPr>
            <a:r>
              <a:rPr lang="en-US" sz="2000" b="1" dirty="0">
                <a:latin typeface="Calibri" panose="020F0502020204030204" pitchFamily="34" charset="0"/>
                <a:cs typeface="Calibri" panose="020F0502020204030204" pitchFamily="34" charset="0"/>
              </a:rPr>
              <a:t>Six Sigma </a:t>
            </a:r>
            <a:r>
              <a:rPr lang="en-US" sz="2000" dirty="0">
                <a:latin typeface="Calibri" panose="020F0502020204030204" pitchFamily="34" charset="0"/>
                <a:cs typeface="Calibri" panose="020F0502020204030204" pitchFamily="34" charset="0"/>
              </a:rPr>
              <a:t>focuses on the elimination of defects and the reduction of variations</a:t>
            </a:r>
          </a:p>
          <a:p>
            <a:pPr marL="457200" indent="-338138">
              <a:lnSpc>
                <a:spcPct val="90000"/>
              </a:lnSpc>
              <a:spcBef>
                <a:spcPts val="600"/>
              </a:spcBef>
              <a:spcAft>
                <a:spcPts val="1200"/>
              </a:spcAft>
              <a:buClr>
                <a:srgbClr val="923222"/>
              </a:buClr>
              <a:buSzPct val="115000"/>
              <a:buFont typeface="Wingdings" panose="05000000000000000000" pitchFamily="2" charset="2"/>
              <a:buChar char="§"/>
            </a:pPr>
            <a:r>
              <a:rPr lang="en-US" sz="2000" b="1" dirty="0">
                <a:latin typeface="Calibri" panose="020F0502020204030204" pitchFamily="34" charset="0"/>
                <a:cs typeface="Calibri" panose="020F0502020204030204" pitchFamily="34" charset="0"/>
              </a:rPr>
              <a:t>Six Sigma </a:t>
            </a:r>
            <a:r>
              <a:rPr lang="en-US" sz="2000" dirty="0">
                <a:latin typeface="Calibri" panose="020F0502020204030204" pitchFamily="34" charset="0"/>
                <a:cs typeface="Calibri" panose="020F0502020204030204" pitchFamily="34" charset="0"/>
              </a:rPr>
              <a:t>uses technical tools such as Root Cause Analysis, Statistical Process Control, and DMAIC.</a:t>
            </a:r>
          </a:p>
          <a:p>
            <a:pPr marL="0" indent="0">
              <a:lnSpc>
                <a:spcPct val="90000"/>
              </a:lnSpc>
              <a:spcBef>
                <a:spcPts val="600"/>
              </a:spcBef>
              <a:spcAft>
                <a:spcPts val="1200"/>
              </a:spcAft>
              <a:buNone/>
            </a:pPr>
            <a:r>
              <a:rPr lang="en-US" sz="2400" dirty="0">
                <a:latin typeface="Calibri" panose="020F0502020204030204" pitchFamily="34" charset="0"/>
                <a:cs typeface="Calibri" panose="020F0502020204030204" pitchFamily="34" charset="0"/>
              </a:rPr>
              <a:t>The most successful implementations begin with LEAN, followed by the more technical Six Sigma statistical tools used to resolve process problems.   </a:t>
            </a:r>
          </a:p>
        </p:txBody>
      </p:sp>
      <p:sp>
        <p:nvSpPr>
          <p:cNvPr id="6" name="Rectangle 5"/>
          <p:cNvSpPr/>
          <p:nvPr/>
        </p:nvSpPr>
        <p:spPr>
          <a:xfrm>
            <a:off x="228600" y="137856"/>
            <a:ext cx="6629400" cy="496161"/>
          </a:xfrm>
          <a:prstGeom prst="rect">
            <a:avLst/>
          </a:prstGeom>
        </p:spPr>
        <p:txBody>
          <a:bodyPr wrap="square">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Implementing LEAN and Six Sigma</a:t>
            </a:r>
          </a:p>
        </p:txBody>
      </p:sp>
    </p:spTree>
    <p:extLst>
      <p:ext uri="{BB962C8B-B14F-4D97-AF65-F5344CB8AC3E}">
        <p14:creationId xmlns:p14="http://schemas.microsoft.com/office/powerpoint/2010/main" val="1022632673"/>
      </p:ext>
    </p:extLst>
  </p:cSld>
  <p:clrMapOvr>
    <a:masterClrMapping/>
  </p:clrMapOvr>
  <p:transition spd="slow">
    <p:pull dir="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6633"/>
            <a:ext cx="8439150" cy="448733"/>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cs typeface="Arial" charset="0"/>
              </a:rPr>
              <a:t>End of Chapter Quiz</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316" y="991305"/>
            <a:ext cx="4669367" cy="5447595"/>
          </a:xfrm>
          <a:prstGeom prst="rect">
            <a:avLst/>
          </a:prstGeom>
        </p:spPr>
      </p:pic>
    </p:spTree>
    <p:extLst>
      <p:ext uri="{BB962C8B-B14F-4D97-AF65-F5344CB8AC3E}">
        <p14:creationId xmlns:p14="http://schemas.microsoft.com/office/powerpoint/2010/main" val="3695886767"/>
      </p:ext>
    </p:extLst>
  </p:cSld>
  <p:clrMapOvr>
    <a:masterClrMapping/>
  </p:clrMapOvr>
  <p:transition spd="slow">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399"/>
            <a:ext cx="8686800" cy="5858933"/>
          </a:xfrm>
          <a:noFill/>
          <a:ln w="9525">
            <a:noFill/>
            <a:miter lim="800000"/>
            <a:headEnd/>
            <a:tailEnd/>
          </a:ln>
        </p:spPr>
        <p:txBody>
          <a:bodyPr vert="horz" wrap="square" lIns="92075" tIns="46038" rIns="92075" bIns="46038" numCol="1" anchor="t" anchorCtr="0" compatLnSpc="1">
            <a:prstTxWarp prst="textNoShape">
              <a:avLst/>
            </a:prstTxWarp>
          </a:bodyPr>
          <a:lstStyle/>
          <a:p>
            <a:pPr marL="0" indent="0">
              <a:spcBef>
                <a:spcPts val="600"/>
              </a:spcBef>
              <a:spcAft>
                <a:spcPts val="1200"/>
              </a:spcAft>
              <a:buClr>
                <a:srgbClr val="923222"/>
              </a:buClr>
              <a:buSzPct val="115000"/>
              <a:buNone/>
            </a:pPr>
            <a:r>
              <a:rPr lang="en-US" sz="2800" b="1" dirty="0">
                <a:latin typeface="Calibri" panose="020F0502020204030204" pitchFamily="34" charset="0"/>
                <a:cs typeface="Calibri" panose="020F0502020204030204" pitchFamily="34" charset="0"/>
              </a:rPr>
              <a:t>Engineer-to-Order</a:t>
            </a:r>
            <a:r>
              <a:rPr lang="en-US" sz="2800" dirty="0">
                <a:latin typeface="Calibri" panose="020F0502020204030204" pitchFamily="34" charset="0"/>
                <a:cs typeface="Calibri" panose="020F0502020204030204" pitchFamily="34" charset="0"/>
              </a:rPr>
              <a:t> (ETO) is a manufacturing strategy in which the product is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designed</a:t>
            </a:r>
            <a:r>
              <a:rPr lang="en-US" sz="2800" b="1" dirty="0">
                <a:latin typeface="Calibri" panose="020F0502020204030204" pitchFamily="34" charset="0"/>
                <a:cs typeface="Calibri" panose="020F0502020204030204" pitchFamily="34" charset="0"/>
              </a:rPr>
              <a:t>,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engineered</a:t>
            </a:r>
            <a:r>
              <a:rPr lang="en-US" sz="2800" dirty="0">
                <a:latin typeface="Calibri" panose="020F0502020204030204" pitchFamily="34" charset="0"/>
                <a:cs typeface="Calibri" panose="020F0502020204030204" pitchFamily="34" charset="0"/>
              </a:rPr>
              <a:t>, and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built</a:t>
            </a:r>
            <a:r>
              <a:rPr lang="en-US" sz="28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to the customer’s specifications after receipt of the order. </a:t>
            </a:r>
          </a:p>
          <a:p>
            <a:pPr marL="914400" lvl="1" indent="-457200">
              <a:spcBef>
                <a:spcPts val="6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It is a more dramatic evolution of Make-to-Order strategy.</a:t>
            </a:r>
          </a:p>
          <a:p>
            <a:pPr marL="914400" lvl="1" indent="-457200">
              <a:spcBef>
                <a:spcPts val="6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ETO involves </a:t>
            </a:r>
            <a:r>
              <a:rPr lang="en-US" sz="2400" b="1" dirty="0">
                <a:latin typeface="Calibri" panose="020F0502020204030204" pitchFamily="34" charset="0"/>
                <a:cs typeface="Calibri" panose="020F0502020204030204" pitchFamily="34" charset="0"/>
              </a:rPr>
              <a:t>building a unique product every time</a:t>
            </a:r>
            <a:r>
              <a:rPr lang="en-US" sz="2400" dirty="0">
                <a:latin typeface="Calibri" panose="020F0502020204030204" pitchFamily="34" charset="0"/>
                <a:cs typeface="Calibri" panose="020F0502020204030204" pitchFamily="34" charset="0"/>
              </a:rPr>
              <a:t>.   There may be components that are common from one product to another, but the </a:t>
            </a:r>
            <a:r>
              <a:rPr lang="en-US" sz="2400" b="1" dirty="0">
                <a:latin typeface="Calibri" panose="020F0502020204030204" pitchFamily="34" charset="0"/>
                <a:cs typeface="Calibri" panose="020F0502020204030204" pitchFamily="34" charset="0"/>
              </a:rPr>
              <a:t>finished product is different each time</a:t>
            </a:r>
            <a:r>
              <a:rPr lang="en-US" sz="2400" dirty="0">
                <a:latin typeface="Calibri" panose="020F0502020204030204" pitchFamily="34" charset="0"/>
                <a:cs typeface="Calibri" panose="020F0502020204030204" pitchFamily="34" charset="0"/>
              </a:rPr>
              <a:t>.</a:t>
            </a:r>
          </a:p>
          <a:p>
            <a:pPr marL="914400" lvl="1" indent="-457200">
              <a:spcBef>
                <a:spcPts val="6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Example:  Customized piece of manufacturing equipment</a:t>
            </a:r>
          </a:p>
          <a:p>
            <a:pPr marL="347663" indent="-347663">
              <a:spcBef>
                <a:spcPts val="600"/>
              </a:spcBef>
              <a:spcAft>
                <a:spcPts val="12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In the ETO world, the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cost of poor quality</a:t>
            </a:r>
            <a:r>
              <a:rPr lang="en-US" sz="24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can be </a:t>
            </a:r>
            <a:r>
              <a:rPr lang="en-US" sz="2400" b="1" dirty="0">
                <a:latin typeface="Calibri" panose="020F0502020204030204" pitchFamily="34" charset="0"/>
                <a:cs typeface="Calibri" panose="020F0502020204030204" pitchFamily="34" charset="0"/>
              </a:rPr>
              <a:t>very high</a:t>
            </a:r>
            <a:r>
              <a:rPr lang="en-US" sz="2400" dirty="0">
                <a:latin typeface="Calibri" panose="020F0502020204030204" pitchFamily="34" charset="0"/>
                <a:cs typeface="Calibri" panose="020F0502020204030204" pitchFamily="34" charset="0"/>
              </a:rPr>
              <a:t>. </a:t>
            </a:r>
          </a:p>
          <a:p>
            <a:pPr marL="914400" lvl="1" indent="-457200">
              <a:spcBef>
                <a:spcPts val="6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The warranty costs, and the cost of rework to replace an item in a complex assembly, can have a serious negative effect on profit margins. </a:t>
            </a:r>
          </a:p>
        </p:txBody>
      </p:sp>
      <p:sp>
        <p:nvSpPr>
          <p:cNvPr id="5" name="Title 1"/>
          <p:cNvSpPr txBox="1">
            <a:spLocks/>
          </p:cNvSpPr>
          <p:nvPr/>
        </p:nvSpPr>
        <p:spPr bwMode="auto">
          <a:xfrm>
            <a:off x="228600" y="126391"/>
            <a:ext cx="8686800" cy="5854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spAutoFit/>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a:lstStyle>
          <a:p>
            <a:r>
              <a:rPr lang="en-US" sz="3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Engineer to Order (ETO) </a:t>
            </a:r>
            <a:endParaRPr lang="en-US" sz="2400" i="1" dirty="0">
              <a:solidFill>
                <a:prstClr val="black"/>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03294590"/>
      </p:ext>
    </p:extLst>
  </p:cSld>
  <p:clrMapOvr>
    <a:masterClrMapping/>
  </p:clrMapOvr>
  <p:transition spd="slow">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228600" y="1066800"/>
            <a:ext cx="8686800" cy="698012"/>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a:lnSpc>
                <a:spcPct val="80000"/>
              </a:lnSpc>
            </a:pPr>
            <a:r>
              <a:rPr lang="en-US" altLang="en-US" sz="2800" b="0" kern="1200" dirty="0">
                <a:solidFill>
                  <a:schemeClr val="tx1"/>
                </a:solidFill>
                <a:latin typeface="Calibri" panose="020F0502020204030204" pitchFamily="34" charset="0"/>
                <a:cs typeface="Arial" panose="020B0604020202020204" pitchFamily="34" charset="0"/>
              </a:rPr>
              <a:t>The manufacturing strategy defines what cycle time </a:t>
            </a:r>
            <a:r>
              <a:rPr lang="en-US" altLang="en-US" sz="2000" b="0" kern="1200" dirty="0">
                <a:solidFill>
                  <a:schemeClr val="tx1"/>
                </a:solidFill>
                <a:latin typeface="Calibri" panose="020F0502020204030204" pitchFamily="34" charset="0"/>
                <a:cs typeface="Arial" panose="020B0604020202020204" pitchFamily="34" charset="0"/>
              </a:rPr>
              <a:t>(i.e., lead time)</a:t>
            </a:r>
            <a:r>
              <a:rPr lang="en-US" altLang="en-US" sz="2800" b="0" kern="1200" dirty="0">
                <a:solidFill>
                  <a:schemeClr val="tx1"/>
                </a:solidFill>
                <a:latin typeface="Calibri" panose="020F0502020204030204" pitchFamily="34" charset="0"/>
                <a:cs typeface="Arial" panose="020B0604020202020204" pitchFamily="34" charset="0"/>
              </a:rPr>
              <a:t> the customer will experience for delivery</a:t>
            </a:r>
            <a:endParaRPr lang="en-US" altLang="en-US" sz="2800" b="0" kern="1200" dirty="0">
              <a:solidFill>
                <a:schemeClr val="tx1"/>
              </a:solidFill>
              <a:latin typeface="Calibri" panose="020F0502020204030204" pitchFamily="34" charset="0"/>
              <a:ea typeface="+mn-ea"/>
              <a:cs typeface="Arial" panose="020B0604020202020204" pitchFamily="34" charset="0"/>
            </a:endParaRPr>
          </a:p>
        </p:txBody>
      </p:sp>
      <p:grpSp>
        <p:nvGrpSpPr>
          <p:cNvPr id="9" name="Group 8"/>
          <p:cNvGrpSpPr/>
          <p:nvPr/>
        </p:nvGrpSpPr>
        <p:grpSpPr>
          <a:xfrm>
            <a:off x="228600" y="1947333"/>
            <a:ext cx="8686800" cy="4707467"/>
            <a:chOff x="228600" y="1947333"/>
            <a:chExt cx="8085667" cy="4707467"/>
          </a:xfrm>
        </p:grpSpPr>
        <p:sp>
          <p:nvSpPr>
            <p:cNvPr id="23558" name="Line 5"/>
            <p:cNvSpPr>
              <a:spLocks noChangeShapeType="1"/>
            </p:cNvSpPr>
            <p:nvPr/>
          </p:nvSpPr>
          <p:spPr bwMode="auto">
            <a:xfrm flipH="1">
              <a:off x="228601" y="1947334"/>
              <a:ext cx="0" cy="36764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400" b="1">
                <a:solidFill>
                  <a:srgbClr val="000000"/>
                </a:solidFill>
              </a:endParaRPr>
            </a:p>
          </p:txBody>
        </p:sp>
        <p:sp>
          <p:nvSpPr>
            <p:cNvPr id="23559" name="Line 7"/>
            <p:cNvSpPr>
              <a:spLocks noChangeShapeType="1"/>
            </p:cNvSpPr>
            <p:nvPr/>
          </p:nvSpPr>
          <p:spPr bwMode="auto">
            <a:xfrm flipV="1">
              <a:off x="235329" y="1947333"/>
              <a:ext cx="6549738" cy="2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400" b="1">
                <a:solidFill>
                  <a:srgbClr val="000000"/>
                </a:solidFill>
              </a:endParaRPr>
            </a:p>
          </p:txBody>
        </p:sp>
        <p:sp>
          <p:nvSpPr>
            <p:cNvPr id="23560" name="Line 8"/>
            <p:cNvSpPr>
              <a:spLocks noChangeShapeType="1"/>
            </p:cNvSpPr>
            <p:nvPr/>
          </p:nvSpPr>
          <p:spPr bwMode="auto">
            <a:xfrm flipH="1">
              <a:off x="6785066" y="1947333"/>
              <a:ext cx="0" cy="36764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400" b="1">
                <a:solidFill>
                  <a:srgbClr val="000000"/>
                </a:solidFill>
              </a:endParaRPr>
            </a:p>
          </p:txBody>
        </p:sp>
        <p:sp>
          <p:nvSpPr>
            <p:cNvPr id="23561" name="Line 9"/>
            <p:cNvSpPr>
              <a:spLocks noChangeShapeType="1"/>
            </p:cNvSpPr>
            <p:nvPr/>
          </p:nvSpPr>
          <p:spPr bwMode="auto">
            <a:xfrm>
              <a:off x="228602" y="2691385"/>
              <a:ext cx="65564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400" b="1" dirty="0">
                <a:solidFill>
                  <a:srgbClr val="000000"/>
                </a:solidFill>
              </a:endParaRPr>
            </a:p>
          </p:txBody>
        </p:sp>
        <p:sp>
          <p:nvSpPr>
            <p:cNvPr id="23563" name="Line 12"/>
            <p:cNvSpPr>
              <a:spLocks noChangeShapeType="1"/>
            </p:cNvSpPr>
            <p:nvPr/>
          </p:nvSpPr>
          <p:spPr bwMode="auto">
            <a:xfrm flipH="1">
              <a:off x="1759131" y="1947334"/>
              <a:ext cx="0" cy="29324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400" b="1">
                <a:solidFill>
                  <a:srgbClr val="000000"/>
                </a:solidFill>
              </a:endParaRPr>
            </a:p>
          </p:txBody>
        </p:sp>
        <p:sp>
          <p:nvSpPr>
            <p:cNvPr id="23564" name="Line 13"/>
            <p:cNvSpPr>
              <a:spLocks noChangeShapeType="1"/>
            </p:cNvSpPr>
            <p:nvPr/>
          </p:nvSpPr>
          <p:spPr bwMode="auto">
            <a:xfrm flipH="1">
              <a:off x="3413759" y="1947334"/>
              <a:ext cx="1" cy="2188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400" b="1">
                <a:solidFill>
                  <a:srgbClr val="000000"/>
                </a:solidFill>
              </a:endParaRPr>
            </a:p>
          </p:txBody>
        </p:sp>
        <p:sp>
          <p:nvSpPr>
            <p:cNvPr id="23565" name="Line 14"/>
            <p:cNvSpPr>
              <a:spLocks noChangeShapeType="1"/>
            </p:cNvSpPr>
            <p:nvPr/>
          </p:nvSpPr>
          <p:spPr bwMode="auto">
            <a:xfrm flipH="1">
              <a:off x="5151120" y="1959251"/>
              <a:ext cx="10864" cy="14324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b="1" dirty="0">
                <a:solidFill>
                  <a:srgbClr val="000000"/>
                </a:solidFill>
              </a:endParaRPr>
            </a:p>
          </p:txBody>
        </p:sp>
        <p:sp>
          <p:nvSpPr>
            <p:cNvPr id="23567" name="Line 17"/>
            <p:cNvSpPr>
              <a:spLocks noChangeShapeType="1"/>
            </p:cNvSpPr>
            <p:nvPr/>
          </p:nvSpPr>
          <p:spPr bwMode="auto">
            <a:xfrm>
              <a:off x="228601" y="5623826"/>
              <a:ext cx="655646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b="1">
                <a:solidFill>
                  <a:srgbClr val="000000"/>
                </a:solidFill>
              </a:endParaRPr>
            </a:p>
          </p:txBody>
        </p:sp>
        <p:sp>
          <p:nvSpPr>
            <p:cNvPr id="23568" name="Line 18"/>
            <p:cNvSpPr>
              <a:spLocks noChangeShapeType="1"/>
            </p:cNvSpPr>
            <p:nvPr/>
          </p:nvSpPr>
          <p:spPr bwMode="auto">
            <a:xfrm>
              <a:off x="1759132" y="4879773"/>
              <a:ext cx="502593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b="1">
                <a:solidFill>
                  <a:srgbClr val="000000"/>
                </a:solidFill>
              </a:endParaRPr>
            </a:p>
          </p:txBody>
        </p:sp>
        <p:sp>
          <p:nvSpPr>
            <p:cNvPr id="23569" name="Line 19"/>
            <p:cNvSpPr>
              <a:spLocks noChangeShapeType="1"/>
            </p:cNvSpPr>
            <p:nvPr/>
          </p:nvSpPr>
          <p:spPr bwMode="auto">
            <a:xfrm flipV="1">
              <a:off x="5164909" y="3391668"/>
              <a:ext cx="1620157" cy="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b="1">
                <a:solidFill>
                  <a:srgbClr val="000000"/>
                </a:solidFill>
              </a:endParaRPr>
            </a:p>
          </p:txBody>
        </p:sp>
        <p:sp>
          <p:nvSpPr>
            <p:cNvPr id="23570" name="Text Box 22"/>
            <p:cNvSpPr txBox="1">
              <a:spLocks noChangeArrowheads="1"/>
            </p:cNvSpPr>
            <p:nvPr/>
          </p:nvSpPr>
          <p:spPr bwMode="auto">
            <a:xfrm>
              <a:off x="6785066" y="5429367"/>
              <a:ext cx="15038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u="sng" dirty="0">
                  <a:solidFill>
                    <a:srgbClr val="923222"/>
                  </a:solidFill>
                  <a:effectLst>
                    <a:outerShdw blurRad="38100" dist="38100" dir="2700000" algn="tl">
                      <a:srgbClr val="000000">
                        <a:alpha val="43137"/>
                      </a:srgbClr>
                    </a:outerShdw>
                  </a:effectLst>
                </a:rPr>
                <a:t>ETO Strategy</a:t>
              </a:r>
            </a:p>
          </p:txBody>
        </p:sp>
        <p:sp>
          <p:nvSpPr>
            <p:cNvPr id="23571" name="Text Box 23"/>
            <p:cNvSpPr txBox="1">
              <a:spLocks noChangeArrowheads="1"/>
            </p:cNvSpPr>
            <p:nvPr/>
          </p:nvSpPr>
          <p:spPr bwMode="auto">
            <a:xfrm>
              <a:off x="6785066" y="4685315"/>
              <a:ext cx="1529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u="sng" dirty="0">
                  <a:solidFill>
                    <a:srgbClr val="923222"/>
                  </a:solidFill>
                  <a:effectLst>
                    <a:outerShdw blurRad="38100" dist="38100" dir="2700000" algn="tl">
                      <a:srgbClr val="000000">
                        <a:alpha val="43137"/>
                      </a:srgbClr>
                    </a:outerShdw>
                  </a:effectLst>
                </a:rPr>
                <a:t>MTO Strategy</a:t>
              </a:r>
            </a:p>
          </p:txBody>
        </p:sp>
        <p:sp>
          <p:nvSpPr>
            <p:cNvPr id="23572" name="Text Box 25"/>
            <p:cNvSpPr txBox="1">
              <a:spLocks noChangeArrowheads="1"/>
            </p:cNvSpPr>
            <p:nvPr/>
          </p:nvSpPr>
          <p:spPr bwMode="auto">
            <a:xfrm>
              <a:off x="6785066" y="3941263"/>
              <a:ext cx="14784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u="sng" dirty="0">
                  <a:solidFill>
                    <a:srgbClr val="923222"/>
                  </a:solidFill>
                  <a:effectLst>
                    <a:outerShdw blurRad="38100" dist="38100" dir="2700000" algn="tl">
                      <a:srgbClr val="000000">
                        <a:alpha val="43137"/>
                      </a:srgbClr>
                    </a:outerShdw>
                  </a:effectLst>
                </a:rPr>
                <a:t>ATO Strategy</a:t>
              </a:r>
            </a:p>
          </p:txBody>
        </p:sp>
        <p:sp>
          <p:nvSpPr>
            <p:cNvPr id="23573" name="Text Box 27"/>
            <p:cNvSpPr txBox="1">
              <a:spLocks noChangeArrowheads="1"/>
            </p:cNvSpPr>
            <p:nvPr/>
          </p:nvSpPr>
          <p:spPr bwMode="auto">
            <a:xfrm>
              <a:off x="6788514" y="3197211"/>
              <a:ext cx="15003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u="sng" dirty="0">
                  <a:solidFill>
                    <a:srgbClr val="923222"/>
                  </a:solidFill>
                  <a:effectLst>
                    <a:outerShdw blurRad="38100" dist="38100" dir="2700000" algn="tl">
                      <a:srgbClr val="000000">
                        <a:alpha val="43137"/>
                      </a:srgbClr>
                    </a:outerShdw>
                  </a:effectLst>
                </a:rPr>
                <a:t>MTS Strategy</a:t>
              </a:r>
            </a:p>
          </p:txBody>
        </p:sp>
        <p:sp>
          <p:nvSpPr>
            <p:cNvPr id="23575" name="Text Box 29"/>
            <p:cNvSpPr txBox="1">
              <a:spLocks noChangeArrowheads="1"/>
            </p:cNvSpPr>
            <p:nvPr/>
          </p:nvSpPr>
          <p:spPr bwMode="auto">
            <a:xfrm>
              <a:off x="1594247" y="5748611"/>
              <a:ext cx="4015918" cy="42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Total Cycle Experienced by Customers.</a:t>
              </a:r>
            </a:p>
          </p:txBody>
        </p:sp>
        <p:sp>
          <p:nvSpPr>
            <p:cNvPr id="2" name="Rectangle 1"/>
            <p:cNvSpPr/>
            <p:nvPr/>
          </p:nvSpPr>
          <p:spPr>
            <a:xfrm>
              <a:off x="228601" y="2070656"/>
              <a:ext cx="1530531" cy="601054"/>
            </a:xfrm>
            <a:prstGeom prst="rect">
              <a:avLst/>
            </a:prstGeom>
          </p:spPr>
          <p:txBody>
            <a:bodyPr wrap="square">
              <a:spAutoFit/>
            </a:bodyPr>
            <a:lstStyle/>
            <a:p>
              <a:pPr algn="ctr"/>
              <a:r>
                <a:rPr lang="en-US" altLang="en-US" sz="1400" b="1" dirty="0">
                  <a:solidFill>
                    <a:srgbClr val="000000"/>
                  </a:solidFill>
                </a:rPr>
                <a:t>Product Design </a:t>
              </a:r>
              <a:endParaRPr lang="en-US" sz="1400" b="1" dirty="0">
                <a:solidFill>
                  <a:srgbClr val="000000"/>
                </a:solidFill>
              </a:endParaRPr>
            </a:p>
          </p:txBody>
        </p:sp>
        <p:sp>
          <p:nvSpPr>
            <p:cNvPr id="3" name="Rectangle 2"/>
            <p:cNvSpPr/>
            <p:nvPr/>
          </p:nvSpPr>
          <p:spPr>
            <a:xfrm>
              <a:off x="1759132" y="2070656"/>
              <a:ext cx="1654628" cy="601054"/>
            </a:xfrm>
            <a:prstGeom prst="rect">
              <a:avLst/>
            </a:prstGeom>
          </p:spPr>
          <p:txBody>
            <a:bodyPr wrap="square">
              <a:spAutoFit/>
            </a:bodyPr>
            <a:lstStyle/>
            <a:p>
              <a:pPr algn="ctr"/>
              <a:r>
                <a:rPr lang="en-US" altLang="en-US" sz="1400" b="1" dirty="0">
                  <a:solidFill>
                    <a:srgbClr val="000000"/>
                  </a:solidFill>
                </a:rPr>
                <a:t>Procurement Cycle </a:t>
              </a:r>
              <a:endParaRPr lang="en-US" sz="1400" b="1" dirty="0">
                <a:solidFill>
                  <a:srgbClr val="000000"/>
                </a:solidFill>
              </a:endParaRPr>
            </a:p>
          </p:txBody>
        </p:sp>
        <p:sp>
          <p:nvSpPr>
            <p:cNvPr id="4" name="Rectangle 3"/>
            <p:cNvSpPr/>
            <p:nvPr/>
          </p:nvSpPr>
          <p:spPr>
            <a:xfrm>
              <a:off x="3413761" y="2070656"/>
              <a:ext cx="1737360" cy="601054"/>
            </a:xfrm>
            <a:prstGeom prst="rect">
              <a:avLst/>
            </a:prstGeom>
          </p:spPr>
          <p:txBody>
            <a:bodyPr wrap="square">
              <a:spAutoFit/>
            </a:bodyPr>
            <a:lstStyle/>
            <a:p>
              <a:pPr algn="ctr"/>
              <a:r>
                <a:rPr lang="en-US" altLang="en-US" sz="1400" b="1" dirty="0">
                  <a:solidFill>
                    <a:srgbClr val="000000"/>
                  </a:solidFill>
                </a:rPr>
                <a:t>Manufacturing Cycle </a:t>
              </a:r>
              <a:endParaRPr lang="en-US" sz="1400" b="1" dirty="0">
                <a:solidFill>
                  <a:srgbClr val="000000"/>
                </a:solidFill>
              </a:endParaRPr>
            </a:p>
          </p:txBody>
        </p:sp>
        <p:sp>
          <p:nvSpPr>
            <p:cNvPr id="5" name="Rectangle 4"/>
            <p:cNvSpPr/>
            <p:nvPr/>
          </p:nvSpPr>
          <p:spPr>
            <a:xfrm>
              <a:off x="5151120" y="2070656"/>
              <a:ext cx="1633946" cy="601054"/>
            </a:xfrm>
            <a:prstGeom prst="rect">
              <a:avLst/>
            </a:prstGeom>
          </p:spPr>
          <p:txBody>
            <a:bodyPr wrap="square">
              <a:spAutoFit/>
            </a:bodyPr>
            <a:lstStyle/>
            <a:p>
              <a:pPr algn="ctr"/>
              <a:r>
                <a:rPr lang="en-US" altLang="en-US" sz="1400" b="1" dirty="0">
                  <a:solidFill>
                    <a:srgbClr val="000000"/>
                  </a:solidFill>
                </a:rPr>
                <a:t>Customer</a:t>
              </a:r>
            </a:p>
            <a:p>
              <a:pPr algn="ctr"/>
              <a:r>
                <a:rPr lang="en-US" altLang="en-US" sz="1400" b="1" dirty="0">
                  <a:solidFill>
                    <a:srgbClr val="000000"/>
                  </a:solidFill>
                </a:rPr>
                <a:t>Delivery Cycle </a:t>
              </a:r>
            </a:p>
          </p:txBody>
        </p:sp>
        <p:sp>
          <p:nvSpPr>
            <p:cNvPr id="6" name="Rectangle 5"/>
            <p:cNvSpPr/>
            <p:nvPr/>
          </p:nvSpPr>
          <p:spPr bwMode="gray">
            <a:xfrm>
              <a:off x="228600" y="6270615"/>
              <a:ext cx="6057778" cy="282059"/>
            </a:xfrm>
            <a:prstGeom prst="rect">
              <a:avLst/>
            </a:prstGeom>
            <a:solidFill>
              <a:srgbClr val="923222"/>
            </a:solidFill>
            <a:ln w="28575">
              <a:noFill/>
              <a:round/>
              <a:headEnd/>
              <a:tailEnd/>
            </a:ln>
          </p:spPr>
          <p:txBody>
            <a:bodyPr rtlCol="0" anchor="ctr"/>
            <a:lstStyle/>
            <a:p>
              <a:pPr algn="ctr"/>
              <a:r>
                <a:rPr lang="en-US" sz="2000" b="1" dirty="0">
                  <a:solidFill>
                    <a:srgbClr val="FFFFFF"/>
                  </a:solidFill>
                  <a:effectLst>
                    <a:outerShdw blurRad="38100" dist="38100" dir="2700000" algn="tl">
                      <a:srgbClr val="000000">
                        <a:alpha val="43137"/>
                      </a:srgbClr>
                    </a:outerShdw>
                  </a:effectLst>
                </a:rPr>
                <a:t>     TIME</a:t>
              </a:r>
            </a:p>
          </p:txBody>
        </p:sp>
        <p:sp>
          <p:nvSpPr>
            <p:cNvPr id="7" name="Isosceles Triangle 6"/>
            <p:cNvSpPr/>
            <p:nvPr/>
          </p:nvSpPr>
          <p:spPr bwMode="gray">
            <a:xfrm rot="5400000">
              <a:off x="6295481" y="6139937"/>
              <a:ext cx="505761" cy="523966"/>
            </a:xfrm>
            <a:prstGeom prst="triangle">
              <a:avLst/>
            </a:prstGeom>
            <a:solidFill>
              <a:srgbClr val="923222"/>
            </a:solidFill>
            <a:ln w="28575">
              <a:noFill/>
              <a:round/>
              <a:headEnd/>
              <a:tailEnd/>
            </a:ln>
          </p:spPr>
          <p:txBody>
            <a:bodyPr rtlCol="0" anchor="ctr"/>
            <a:lstStyle/>
            <a:p>
              <a:pPr algn="ctr"/>
              <a:endParaRPr lang="en-US" sz="2000" b="1">
                <a:solidFill>
                  <a:srgbClr val="000000"/>
                </a:solidFill>
                <a:effectLst>
                  <a:outerShdw blurRad="38100" dist="38100" dir="2700000" algn="tl">
                    <a:srgbClr val="000000">
                      <a:alpha val="43137"/>
                    </a:srgbClr>
                  </a:outerShdw>
                </a:effectLst>
              </a:endParaRPr>
            </a:p>
          </p:txBody>
        </p:sp>
        <p:sp>
          <p:nvSpPr>
            <p:cNvPr id="26" name="Line 19"/>
            <p:cNvSpPr>
              <a:spLocks noChangeShapeType="1"/>
            </p:cNvSpPr>
            <p:nvPr/>
          </p:nvSpPr>
          <p:spPr bwMode="auto">
            <a:xfrm flipV="1">
              <a:off x="3413761" y="4135719"/>
              <a:ext cx="3371305" cy="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b="1">
                <a:solidFill>
                  <a:srgbClr val="000000"/>
                </a:solidFill>
              </a:endParaRPr>
            </a:p>
          </p:txBody>
        </p:sp>
      </p:grpSp>
      <p:sp>
        <p:nvSpPr>
          <p:cNvPr id="27" name="Rectangle 4"/>
          <p:cNvSpPr txBox="1">
            <a:spLocks noChangeArrowheads="1"/>
          </p:cNvSpPr>
          <p:nvPr/>
        </p:nvSpPr>
        <p:spPr bwMode="gray">
          <a:xfrm>
            <a:off x="228600" y="217186"/>
            <a:ext cx="8686800" cy="4038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defTabSz="912813" rtl="0" eaLnBrk="0" fontAlgn="base" hangingPunct="0">
              <a:lnSpc>
                <a:spcPct val="95000"/>
              </a:lnSpc>
              <a:spcBef>
                <a:spcPct val="0"/>
              </a:spcBef>
              <a:spcAft>
                <a:spcPct val="0"/>
              </a:spcAft>
              <a:defRPr sz="2600">
                <a:solidFill>
                  <a:schemeClr val="folHlink"/>
                </a:solidFill>
                <a:latin typeface="+mj-lt"/>
                <a:ea typeface="+mj-ea"/>
                <a:cs typeface="+mj-cs"/>
              </a:defRPr>
            </a:lvl1pPr>
            <a:lvl2pPr algn="l" defTabSz="912813" rtl="0" eaLnBrk="0" fontAlgn="base" hangingPunct="0">
              <a:lnSpc>
                <a:spcPct val="95000"/>
              </a:lnSpc>
              <a:spcBef>
                <a:spcPct val="0"/>
              </a:spcBef>
              <a:spcAft>
                <a:spcPct val="0"/>
              </a:spcAft>
              <a:defRPr sz="2600">
                <a:solidFill>
                  <a:schemeClr val="folHlink"/>
                </a:solidFill>
                <a:latin typeface="Arial" charset="0"/>
                <a:cs typeface="Arial" charset="0"/>
              </a:defRPr>
            </a:lvl2pPr>
            <a:lvl3pPr algn="l" defTabSz="912813" rtl="0" eaLnBrk="0" fontAlgn="base" hangingPunct="0">
              <a:lnSpc>
                <a:spcPct val="95000"/>
              </a:lnSpc>
              <a:spcBef>
                <a:spcPct val="0"/>
              </a:spcBef>
              <a:spcAft>
                <a:spcPct val="0"/>
              </a:spcAft>
              <a:defRPr sz="2600">
                <a:solidFill>
                  <a:schemeClr val="folHlink"/>
                </a:solidFill>
                <a:latin typeface="Arial" charset="0"/>
                <a:cs typeface="Arial" charset="0"/>
              </a:defRPr>
            </a:lvl3pPr>
            <a:lvl4pPr algn="l" defTabSz="912813" rtl="0" eaLnBrk="0" fontAlgn="base" hangingPunct="0">
              <a:lnSpc>
                <a:spcPct val="95000"/>
              </a:lnSpc>
              <a:spcBef>
                <a:spcPct val="0"/>
              </a:spcBef>
              <a:spcAft>
                <a:spcPct val="0"/>
              </a:spcAft>
              <a:defRPr sz="2600">
                <a:solidFill>
                  <a:schemeClr val="folHlink"/>
                </a:solidFill>
                <a:latin typeface="Arial" charset="0"/>
                <a:cs typeface="Arial" charset="0"/>
              </a:defRPr>
            </a:lvl4pPr>
            <a:lvl5pPr algn="l" defTabSz="912813" rtl="0" eaLnBrk="0" fontAlgn="base" hangingPunct="0">
              <a:lnSpc>
                <a:spcPct val="95000"/>
              </a:lnSpc>
              <a:spcBef>
                <a:spcPct val="0"/>
              </a:spcBef>
              <a:spcAft>
                <a:spcPct val="0"/>
              </a:spcAft>
              <a:defRPr sz="2600">
                <a:solidFill>
                  <a:schemeClr val="folHlink"/>
                </a:solidFill>
                <a:latin typeface="Arial" charset="0"/>
                <a:cs typeface="Arial" charset="0"/>
              </a:defRPr>
            </a:lvl5pPr>
            <a:lvl6pPr marL="457200" algn="l" defTabSz="912813" rtl="0" fontAlgn="base">
              <a:lnSpc>
                <a:spcPct val="95000"/>
              </a:lnSpc>
              <a:spcBef>
                <a:spcPct val="0"/>
              </a:spcBef>
              <a:spcAft>
                <a:spcPct val="0"/>
              </a:spcAft>
              <a:defRPr sz="2600">
                <a:solidFill>
                  <a:schemeClr val="folHlink"/>
                </a:solidFill>
                <a:latin typeface="Arial" charset="0"/>
                <a:cs typeface="Arial" charset="0"/>
              </a:defRPr>
            </a:lvl6pPr>
            <a:lvl7pPr marL="914400" algn="l" defTabSz="912813" rtl="0" fontAlgn="base">
              <a:lnSpc>
                <a:spcPct val="95000"/>
              </a:lnSpc>
              <a:spcBef>
                <a:spcPct val="0"/>
              </a:spcBef>
              <a:spcAft>
                <a:spcPct val="0"/>
              </a:spcAft>
              <a:defRPr sz="2600">
                <a:solidFill>
                  <a:schemeClr val="folHlink"/>
                </a:solidFill>
                <a:latin typeface="Arial" charset="0"/>
                <a:cs typeface="Arial" charset="0"/>
              </a:defRPr>
            </a:lvl7pPr>
            <a:lvl8pPr marL="1371600" algn="l" defTabSz="912813" rtl="0" fontAlgn="base">
              <a:lnSpc>
                <a:spcPct val="95000"/>
              </a:lnSpc>
              <a:spcBef>
                <a:spcPct val="0"/>
              </a:spcBef>
              <a:spcAft>
                <a:spcPct val="0"/>
              </a:spcAft>
              <a:defRPr sz="2600">
                <a:solidFill>
                  <a:schemeClr val="folHlink"/>
                </a:solidFill>
                <a:latin typeface="Arial" charset="0"/>
                <a:cs typeface="Arial" charset="0"/>
              </a:defRPr>
            </a:lvl8pPr>
            <a:lvl9pPr marL="1828800" algn="l" defTabSz="912813" rtl="0" fontAlgn="base">
              <a:lnSpc>
                <a:spcPct val="95000"/>
              </a:lnSpc>
              <a:spcBef>
                <a:spcPct val="0"/>
              </a:spcBef>
              <a:spcAft>
                <a:spcPct val="0"/>
              </a:spcAft>
              <a:defRPr sz="2600">
                <a:solidFill>
                  <a:schemeClr val="folHlink"/>
                </a:solidFill>
                <a:latin typeface="Arial" charset="0"/>
                <a:cs typeface="Arial" charset="0"/>
              </a:defRPr>
            </a:lvl9pPr>
          </a:lstStyle>
          <a:p>
            <a:pPr>
              <a:lnSpc>
                <a:spcPct val="80000"/>
              </a:lnSpc>
            </a:pPr>
            <a:r>
              <a:rPr lang="en-US" altLang="en-US" sz="3200" b="1" dirty="0">
                <a:solidFill>
                  <a:srgbClr val="923222"/>
                </a:solidFill>
                <a:effectLst>
                  <a:outerShdw blurRad="38100" dist="38100" dir="2700000" algn="tl">
                    <a:srgbClr val="000000">
                      <a:alpha val="43137"/>
                    </a:srgbClr>
                  </a:outerShdw>
                </a:effectLst>
                <a:latin typeface="Calibri" panose="020F0502020204030204" pitchFamily="34" charset="0"/>
              </a:rPr>
              <a:t>Manufacturing Strategy -vs- Performance Cycle</a:t>
            </a:r>
          </a:p>
        </p:txBody>
      </p:sp>
    </p:spTree>
    <p:extLst>
      <p:ext uri="{BB962C8B-B14F-4D97-AF65-F5344CB8AC3E}">
        <p14:creationId xmlns:p14="http://schemas.microsoft.com/office/powerpoint/2010/main" val="1079028832"/>
      </p:ext>
    </p:extLst>
  </p:cSld>
  <p:clrMapOvr>
    <a:masterClrMapping/>
  </p:clrMapOvr>
  <p:transition spd="slow">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8600" y="173566"/>
            <a:ext cx="8439150" cy="41486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15365" name="Rectangle 3"/>
          <p:cNvSpPr>
            <a:spLocks noGrp="1" noChangeArrowheads="1"/>
          </p:cNvSpPr>
          <p:nvPr>
            <p:ph idx="1"/>
          </p:nvPr>
        </p:nvSpPr>
        <p:spPr>
          <a:xfrm>
            <a:off x="228600" y="914400"/>
            <a:ext cx="8686800" cy="5105400"/>
          </a:xfrm>
        </p:spPr>
        <p:txBody>
          <a:bodyPr/>
          <a:lstStyle/>
          <a:p>
            <a:pPr marL="0" lvl="1" indent="0">
              <a:spcBef>
                <a:spcPts val="3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3857201558"/>
      </p:ext>
    </p:extLst>
  </p:cSld>
  <p:clrMapOvr>
    <a:masterClrMapping/>
  </p:clrMapOvr>
  <p:transition spd="slow">
    <p:pull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8600" y="172878"/>
            <a:ext cx="4268413" cy="492443"/>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Manufacturing Processes</a:t>
            </a:r>
          </a:p>
        </p:txBody>
      </p:sp>
      <p:sp>
        <p:nvSpPr>
          <p:cNvPr id="7" name="Content Placeholder 2"/>
          <p:cNvSpPr>
            <a:spLocks noGrp="1"/>
          </p:cNvSpPr>
          <p:nvPr>
            <p:ph idx="1"/>
          </p:nvPr>
        </p:nvSpPr>
        <p:spPr>
          <a:xfrm>
            <a:off x="228600" y="914399"/>
            <a:ext cx="8686800" cy="5858933"/>
          </a:xfrm>
          <a:noFill/>
          <a:ln w="9525">
            <a:noFill/>
            <a:miter lim="800000"/>
            <a:headEnd/>
            <a:tailEnd/>
          </a:ln>
        </p:spPr>
        <p:txBody>
          <a:bodyPr vert="horz" wrap="square" lIns="92075" tIns="46038" rIns="92075" bIns="46038" numCol="1" anchor="t" anchorCtr="0" compatLnSpc="1">
            <a:prstTxWarp prst="textNoShape">
              <a:avLst/>
            </a:prstTxWarp>
          </a:bodyPr>
          <a:lstStyle/>
          <a:p>
            <a:pPr marL="0" indent="0">
              <a:spcBef>
                <a:spcPts val="600"/>
              </a:spcBef>
              <a:spcAft>
                <a:spcPts val="600"/>
              </a:spcAft>
              <a:buClr>
                <a:srgbClr val="923222"/>
              </a:buClr>
              <a:buSzPct val="115000"/>
              <a:buNone/>
            </a:pPr>
            <a:r>
              <a:rPr lang="en-US" sz="2800" dirty="0">
                <a:latin typeface="Calibri" panose="020F0502020204030204" pitchFamily="34" charset="0"/>
                <a:cs typeface="Calibri" panose="020F0502020204030204" pitchFamily="34" charset="0"/>
              </a:rPr>
              <a:t>Part of any manufacturing strategy involves developing a manufacturing process that can create the exact product that has been designed. </a:t>
            </a:r>
          </a:p>
          <a:p>
            <a:pPr marL="347663" indent="-347663">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Although there are differences between companies, many manufacturing processes have certain </a:t>
            </a:r>
            <a:r>
              <a:rPr lang="en-US" sz="2400" b="1" dirty="0">
                <a:latin typeface="Calibri" panose="020F0502020204030204" pitchFamily="34" charset="0"/>
                <a:cs typeface="Calibri" panose="020F0502020204030204" pitchFamily="34" charset="0"/>
              </a:rPr>
              <a:t>characteristics in common</a:t>
            </a:r>
            <a:r>
              <a:rPr lang="en-US" sz="2400" dirty="0">
                <a:latin typeface="Calibri" panose="020F0502020204030204" pitchFamily="34" charset="0"/>
                <a:cs typeface="Calibri" panose="020F0502020204030204" pitchFamily="34" charset="0"/>
              </a:rPr>
              <a:t>.  </a:t>
            </a:r>
          </a:p>
          <a:p>
            <a:pPr marL="347663" indent="-347663">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Based on these characteristics, processes can be grouped into </a:t>
            </a:r>
            <a:r>
              <a:rPr lang="en-US" sz="2400" b="1" dirty="0">
                <a:latin typeface="Calibri" panose="020F0502020204030204" pitchFamily="34" charset="0"/>
                <a:cs typeface="Calibri" panose="020F0502020204030204" pitchFamily="34" charset="0"/>
              </a:rPr>
              <a:t>two broad categories</a:t>
            </a:r>
            <a:r>
              <a:rPr lang="en-US" sz="2400" dirty="0">
                <a:latin typeface="Calibri" panose="020F0502020204030204" pitchFamily="34" charset="0"/>
                <a:cs typeface="Calibri" panose="020F0502020204030204" pitchFamily="34" charset="0"/>
              </a:rPr>
              <a:t>:</a:t>
            </a:r>
          </a:p>
          <a:p>
            <a:pPr marL="914400" lvl="2" indent="-457200">
              <a:spcBef>
                <a:spcPts val="600"/>
              </a:spcBef>
              <a:spcAft>
                <a:spcPts val="1200"/>
              </a:spcAft>
              <a:buClr>
                <a:srgbClr val="923222"/>
              </a:buClr>
              <a:buSzPct val="115000"/>
              <a:buFont typeface="Wingdings" panose="05000000000000000000" pitchFamily="2" charset="2"/>
              <a:buChar char="ü"/>
            </a:pP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Intermittent Processes</a:t>
            </a:r>
            <a:r>
              <a:rPr lang="en-US" sz="24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used to produce a large variety of products with different processing requirements in </a:t>
            </a:r>
            <a:r>
              <a:rPr lang="en-US" sz="2400" b="1" dirty="0">
                <a:latin typeface="Calibri" panose="020F0502020204030204" pitchFamily="34" charset="0"/>
                <a:cs typeface="Calibri" panose="020F0502020204030204" pitchFamily="34" charset="0"/>
              </a:rPr>
              <a:t>lower volumes</a:t>
            </a:r>
            <a:r>
              <a:rPr lang="en-US" sz="2400" dirty="0">
                <a:latin typeface="Calibri" panose="020F0502020204030204" pitchFamily="34" charset="0"/>
                <a:cs typeface="Calibri" panose="020F0502020204030204" pitchFamily="34" charset="0"/>
              </a:rPr>
              <a:t>.</a:t>
            </a:r>
          </a:p>
          <a:p>
            <a:pPr marL="914400" lvl="2" indent="-457200">
              <a:spcBef>
                <a:spcPts val="600"/>
              </a:spcBef>
              <a:spcAft>
                <a:spcPts val="1200"/>
              </a:spcAft>
              <a:buClr>
                <a:srgbClr val="923222"/>
              </a:buClr>
              <a:buSzPct val="115000"/>
              <a:buFont typeface="Wingdings" panose="05000000000000000000" pitchFamily="2" charset="2"/>
              <a:buChar char="ü"/>
            </a:pP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Repetitive Processes</a:t>
            </a:r>
            <a:r>
              <a:rPr lang="en-US" sz="24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used to produce one, or a few, standardized products in </a:t>
            </a:r>
            <a:r>
              <a:rPr lang="en-US" sz="2400" b="1" dirty="0">
                <a:latin typeface="Calibri" panose="020F0502020204030204" pitchFamily="34" charset="0"/>
                <a:cs typeface="Calibri" panose="020F0502020204030204" pitchFamily="34" charset="0"/>
              </a:rPr>
              <a:t>high volumes</a:t>
            </a:r>
            <a:r>
              <a:rPr lang="en-US"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701717437"/>
      </p:ext>
    </p:extLst>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537" y="218789"/>
            <a:ext cx="7993063" cy="400622"/>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a:lnSpc>
                <a:spcPct val="80000"/>
              </a:lnSpc>
            </a:pPr>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Types of Manufacturing Processes</a:t>
            </a:r>
          </a:p>
        </p:txBody>
      </p:sp>
      <p:grpSp>
        <p:nvGrpSpPr>
          <p:cNvPr id="4" name="Group 3"/>
          <p:cNvGrpSpPr/>
          <p:nvPr/>
        </p:nvGrpSpPr>
        <p:grpSpPr>
          <a:xfrm>
            <a:off x="114300" y="1143000"/>
            <a:ext cx="9029700" cy="5464237"/>
            <a:chOff x="114300" y="1143000"/>
            <a:chExt cx="9029700" cy="5464237"/>
          </a:xfrm>
        </p:grpSpPr>
        <p:sp>
          <p:nvSpPr>
            <p:cNvPr id="19" name="Rectangle 18"/>
            <p:cNvSpPr/>
            <p:nvPr/>
          </p:nvSpPr>
          <p:spPr bwMode="gray">
            <a:xfrm>
              <a:off x="6411686" y="4577443"/>
              <a:ext cx="2013857" cy="1371600"/>
            </a:xfrm>
            <a:prstGeom prst="rect">
              <a:avLst/>
            </a:prstGeom>
            <a:solidFill>
              <a:srgbClr val="FF6600">
                <a:alpha val="75000"/>
              </a:srgbClr>
            </a:solidFill>
            <a:ln w="28575">
              <a:solidFill>
                <a:schemeClr val="tx1"/>
              </a:solidFill>
              <a:round/>
              <a:headEnd/>
              <a:tailEnd/>
            </a:ln>
          </p:spPr>
          <p:txBody>
            <a:bodyPr tIns="182880" rtlCol="0" anchor="ctr"/>
            <a:lstStyle/>
            <a:p>
              <a:pPr algn="ctr"/>
              <a:r>
                <a:rPr lang="en-US" sz="2000" dirty="0">
                  <a:effectLst>
                    <a:outerShdw blurRad="38100" dist="38100" dir="2700000" algn="tl">
                      <a:srgbClr val="000000">
                        <a:alpha val="43137"/>
                      </a:srgbClr>
                    </a:outerShdw>
                  </a:effectLst>
                </a:rPr>
                <a:t>Continuous Flow Production</a:t>
              </a:r>
            </a:p>
          </p:txBody>
        </p:sp>
        <p:sp>
          <p:nvSpPr>
            <p:cNvPr id="18" name="Rectangle 17"/>
            <p:cNvSpPr/>
            <p:nvPr/>
          </p:nvSpPr>
          <p:spPr bwMode="gray">
            <a:xfrm>
              <a:off x="4762500" y="3575957"/>
              <a:ext cx="2013857" cy="1371600"/>
            </a:xfrm>
            <a:prstGeom prst="rect">
              <a:avLst/>
            </a:prstGeom>
            <a:solidFill>
              <a:srgbClr val="FFFF66">
                <a:alpha val="75000"/>
              </a:srgbClr>
            </a:solidFill>
            <a:ln w="28575">
              <a:solidFill>
                <a:schemeClr val="tx1"/>
              </a:solidFill>
              <a:round/>
              <a:headEnd/>
              <a:tailEnd/>
            </a:ln>
          </p:spPr>
          <p:txBody>
            <a:bodyPr rtlCol="0" anchor="ctr"/>
            <a:lstStyle/>
            <a:p>
              <a:pPr algn="ctr"/>
              <a:r>
                <a:rPr lang="en-US" sz="2000" dirty="0">
                  <a:effectLst>
                    <a:outerShdw blurRad="38100" dist="38100" dir="2700000" algn="tl">
                      <a:srgbClr val="000000">
                        <a:alpha val="43137"/>
                      </a:srgbClr>
                    </a:outerShdw>
                  </a:effectLst>
                </a:rPr>
                <a:t>Line Flow Production</a:t>
              </a:r>
            </a:p>
          </p:txBody>
        </p:sp>
        <p:sp>
          <p:nvSpPr>
            <p:cNvPr id="17" name="Rectangle 16"/>
            <p:cNvSpPr/>
            <p:nvPr/>
          </p:nvSpPr>
          <p:spPr bwMode="gray">
            <a:xfrm>
              <a:off x="3162300" y="2585358"/>
              <a:ext cx="2013857" cy="1371600"/>
            </a:xfrm>
            <a:prstGeom prst="rect">
              <a:avLst/>
            </a:prstGeom>
            <a:solidFill>
              <a:srgbClr val="92D050">
                <a:alpha val="75000"/>
              </a:srgbClr>
            </a:solidFill>
            <a:ln w="28575">
              <a:solidFill>
                <a:schemeClr val="tx1"/>
              </a:solidFill>
              <a:round/>
              <a:headEnd/>
              <a:tailEnd/>
            </a:ln>
          </p:spPr>
          <p:txBody>
            <a:bodyPr rtlCol="0" anchor="ctr"/>
            <a:lstStyle/>
            <a:p>
              <a:pPr algn="ctr"/>
              <a:r>
                <a:rPr lang="en-US" sz="2000" dirty="0">
                  <a:effectLst>
                    <a:outerShdw blurRad="38100" dist="38100" dir="2700000" algn="tl">
                      <a:srgbClr val="000000">
                        <a:alpha val="43137"/>
                      </a:srgbClr>
                    </a:outerShdw>
                  </a:effectLst>
                </a:rPr>
                <a:t>Batch </a:t>
              </a:r>
            </a:p>
            <a:p>
              <a:pPr algn="ctr"/>
              <a:r>
                <a:rPr lang="en-US" sz="2000" dirty="0">
                  <a:effectLst>
                    <a:outerShdw blurRad="38100" dist="38100" dir="2700000" algn="tl">
                      <a:srgbClr val="000000">
                        <a:alpha val="43137"/>
                      </a:srgbClr>
                    </a:outerShdw>
                  </a:effectLst>
                </a:rPr>
                <a:t>Production</a:t>
              </a:r>
            </a:p>
          </p:txBody>
        </p:sp>
        <p:sp>
          <p:nvSpPr>
            <p:cNvPr id="12" name="TextBox 11"/>
            <p:cNvSpPr txBox="1"/>
            <p:nvPr/>
          </p:nvSpPr>
          <p:spPr>
            <a:xfrm>
              <a:off x="114300" y="3576926"/>
              <a:ext cx="1219200" cy="523220"/>
            </a:xfrm>
            <a:prstGeom prst="rect">
              <a:avLst/>
            </a:prstGeom>
            <a:noFill/>
          </p:spPr>
          <p:txBody>
            <a:bodyPr wrap="square" rtlCol="0">
              <a:spAutoFit/>
            </a:bodyPr>
            <a:lstStyle/>
            <a:p>
              <a:pPr algn="r"/>
              <a:r>
                <a:rPr lang="en-US" sz="2800" dirty="0">
                  <a:solidFill>
                    <a:srgbClr val="923222"/>
                  </a:solidFill>
                  <a:effectLst>
                    <a:outerShdw blurRad="38100" dist="38100" dir="2700000" algn="tl">
                      <a:srgbClr val="000000">
                        <a:alpha val="43137"/>
                      </a:srgbClr>
                    </a:outerShdw>
                  </a:effectLst>
                  <a:latin typeface="Calibri" panose="020F0502020204030204" pitchFamily="34" charset="0"/>
                </a:rPr>
                <a:t>Variety</a:t>
              </a:r>
            </a:p>
          </p:txBody>
        </p:sp>
        <p:sp>
          <p:nvSpPr>
            <p:cNvPr id="13" name="TextBox 12"/>
            <p:cNvSpPr txBox="1"/>
            <p:nvPr/>
          </p:nvSpPr>
          <p:spPr>
            <a:xfrm>
              <a:off x="4316806" y="6068080"/>
              <a:ext cx="1325363" cy="523220"/>
            </a:xfrm>
            <a:prstGeom prst="rect">
              <a:avLst/>
            </a:prstGeom>
            <a:noFill/>
          </p:spPr>
          <p:txBody>
            <a:bodyPr wrap="none" rtlCol="0">
              <a:spAutoFit/>
            </a:bodyPr>
            <a:lstStyle/>
            <a:p>
              <a:r>
                <a:rPr lang="en-US" sz="2800" dirty="0">
                  <a:solidFill>
                    <a:srgbClr val="923222"/>
                  </a:solidFill>
                  <a:effectLst>
                    <a:outerShdw blurRad="38100" dist="38100" dir="2700000" algn="tl">
                      <a:srgbClr val="000000">
                        <a:alpha val="43137"/>
                      </a:srgbClr>
                    </a:outerShdw>
                  </a:effectLst>
                  <a:latin typeface="Calibri" panose="020F0502020204030204" pitchFamily="34" charset="0"/>
                </a:rPr>
                <a:t>Volume</a:t>
              </a:r>
            </a:p>
          </p:txBody>
        </p:sp>
        <p:cxnSp>
          <p:nvCxnSpPr>
            <p:cNvPr id="15" name="Straight Connector 14"/>
            <p:cNvCxnSpPr/>
            <p:nvPr/>
          </p:nvCxnSpPr>
          <p:spPr bwMode="auto">
            <a:xfrm flipV="1">
              <a:off x="1409700" y="1776046"/>
              <a:ext cx="6608885" cy="4319954"/>
            </a:xfrm>
            <a:prstGeom prst="line">
              <a:avLst/>
            </a:prstGeom>
            <a:solidFill>
              <a:schemeClr val="bg2"/>
            </a:solidFill>
            <a:ln w="76200" cap="flat" cmpd="sng" algn="ctr">
              <a:solidFill>
                <a:srgbClr val="923222"/>
              </a:solidFill>
              <a:prstDash val="solid"/>
              <a:round/>
              <a:headEnd type="none" w="med" len="med"/>
              <a:tailEnd type="none" w="med" len="med"/>
            </a:ln>
            <a:effectLst>
              <a:outerShdw blurRad="50800" dist="38100" dir="2700000" algn="tl" rotWithShape="0">
                <a:prstClr val="black">
                  <a:alpha val="40000"/>
                </a:prstClr>
              </a:outerShdw>
            </a:effectLst>
          </p:spPr>
        </p:cxnSp>
        <p:sp>
          <p:nvSpPr>
            <p:cNvPr id="16" name="Rectangle 15"/>
            <p:cNvSpPr/>
            <p:nvPr/>
          </p:nvSpPr>
          <p:spPr bwMode="gray">
            <a:xfrm>
              <a:off x="1600200" y="1627415"/>
              <a:ext cx="2013857" cy="1371600"/>
            </a:xfrm>
            <a:prstGeom prst="rect">
              <a:avLst/>
            </a:prstGeom>
            <a:solidFill>
              <a:srgbClr val="66CCFF">
                <a:alpha val="75000"/>
              </a:srgbClr>
            </a:solidFill>
            <a:ln w="28575">
              <a:solidFill>
                <a:schemeClr val="tx1"/>
              </a:solidFill>
              <a:round/>
              <a:headEnd/>
              <a:tailEnd/>
            </a:ln>
          </p:spPr>
          <p:txBody>
            <a:bodyPr rtlCol="0" anchor="ctr"/>
            <a:lstStyle/>
            <a:p>
              <a:pPr algn="ctr"/>
              <a:r>
                <a:rPr lang="en-US" sz="2000" dirty="0">
                  <a:effectLst>
                    <a:outerShdw blurRad="38100" dist="38100" dir="2700000" algn="tl">
                      <a:srgbClr val="000000">
                        <a:alpha val="43137"/>
                      </a:srgbClr>
                    </a:outerShdw>
                  </a:effectLst>
                </a:rPr>
                <a:t>Job Shop Production</a:t>
              </a:r>
            </a:p>
          </p:txBody>
        </p:sp>
        <p:sp>
          <p:nvSpPr>
            <p:cNvPr id="24" name="TextBox 23"/>
            <p:cNvSpPr txBox="1"/>
            <p:nvPr/>
          </p:nvSpPr>
          <p:spPr>
            <a:xfrm>
              <a:off x="4411134" y="1367367"/>
              <a:ext cx="2594638" cy="954107"/>
            </a:xfrm>
            <a:prstGeom prst="rect">
              <a:avLst/>
            </a:prstGeom>
            <a:noFill/>
          </p:spPr>
          <p:txBody>
            <a:bodyPr wrap="square" rtlCol="0">
              <a:spAutoFit/>
            </a:bodyPr>
            <a:lstStyle/>
            <a:p>
              <a:r>
                <a:rPr lang="en-US" sz="2800" dirty="0">
                  <a:solidFill>
                    <a:srgbClr val="923222"/>
                  </a:solidFill>
                  <a:effectLst>
                    <a:outerShdw blurRad="38100" dist="38100" dir="2700000" algn="tl">
                      <a:srgbClr val="000000">
                        <a:alpha val="43137"/>
                      </a:srgbClr>
                    </a:outerShdw>
                  </a:effectLst>
                  <a:latin typeface="Calibri" panose="020F0502020204030204" pitchFamily="34" charset="0"/>
                </a:rPr>
                <a:t>Intermittent Product System</a:t>
              </a:r>
            </a:p>
          </p:txBody>
        </p:sp>
        <p:sp>
          <p:nvSpPr>
            <p:cNvPr id="25" name="TextBox 24"/>
            <p:cNvSpPr txBox="1"/>
            <p:nvPr/>
          </p:nvSpPr>
          <p:spPr>
            <a:xfrm>
              <a:off x="6549362" y="2640623"/>
              <a:ext cx="2594638" cy="954107"/>
            </a:xfrm>
            <a:prstGeom prst="rect">
              <a:avLst/>
            </a:prstGeom>
            <a:noFill/>
          </p:spPr>
          <p:txBody>
            <a:bodyPr wrap="square" rtlCol="0">
              <a:spAutoFit/>
            </a:bodyPr>
            <a:lstStyle/>
            <a:p>
              <a:r>
                <a:rPr lang="en-US" sz="2800" dirty="0">
                  <a:solidFill>
                    <a:srgbClr val="923222"/>
                  </a:solidFill>
                  <a:effectLst>
                    <a:outerShdw blurRad="38100" dist="38100" dir="2700000" algn="tl">
                      <a:srgbClr val="000000">
                        <a:alpha val="43137"/>
                      </a:srgbClr>
                    </a:outerShdw>
                  </a:effectLst>
                  <a:latin typeface="Calibri" panose="020F0502020204030204" pitchFamily="34" charset="0"/>
                </a:rPr>
                <a:t>Repetitive Product System</a:t>
              </a:r>
            </a:p>
          </p:txBody>
        </p:sp>
        <p:sp>
          <p:nvSpPr>
            <p:cNvPr id="26" name="TextBox 25"/>
            <p:cNvSpPr txBox="1"/>
            <p:nvPr/>
          </p:nvSpPr>
          <p:spPr>
            <a:xfrm>
              <a:off x="1159324" y="6221185"/>
              <a:ext cx="576953" cy="369332"/>
            </a:xfrm>
            <a:prstGeom prst="rect">
              <a:avLst/>
            </a:prstGeom>
            <a:noFill/>
          </p:spPr>
          <p:txBody>
            <a:bodyPr wrap="none" rtlCol="0">
              <a:spAutoFit/>
            </a:bodyPr>
            <a:lstStyle/>
            <a:p>
              <a:r>
                <a:rPr lang="en-US" sz="1800" dirty="0">
                  <a:latin typeface="Calibri" panose="020F0502020204030204" pitchFamily="34" charset="0"/>
                </a:rPr>
                <a:t>Low</a:t>
              </a:r>
            </a:p>
          </p:txBody>
        </p:sp>
        <p:sp>
          <p:nvSpPr>
            <p:cNvPr id="27" name="TextBox 26"/>
            <p:cNvSpPr txBox="1"/>
            <p:nvPr/>
          </p:nvSpPr>
          <p:spPr>
            <a:xfrm>
              <a:off x="604859" y="1301234"/>
              <a:ext cx="619080" cy="369332"/>
            </a:xfrm>
            <a:prstGeom prst="rect">
              <a:avLst/>
            </a:prstGeom>
            <a:noFill/>
          </p:spPr>
          <p:txBody>
            <a:bodyPr wrap="none" rtlCol="0">
              <a:spAutoFit/>
            </a:bodyPr>
            <a:lstStyle/>
            <a:p>
              <a:r>
                <a:rPr lang="en-US" sz="1800" dirty="0">
                  <a:latin typeface="Calibri" panose="020F0502020204030204" pitchFamily="34" charset="0"/>
                </a:rPr>
                <a:t>High</a:t>
              </a:r>
            </a:p>
          </p:txBody>
        </p:sp>
        <p:sp>
          <p:nvSpPr>
            <p:cNvPr id="28" name="TextBox 27"/>
            <p:cNvSpPr txBox="1"/>
            <p:nvPr/>
          </p:nvSpPr>
          <p:spPr>
            <a:xfrm>
              <a:off x="8229600" y="6237905"/>
              <a:ext cx="619080" cy="369332"/>
            </a:xfrm>
            <a:prstGeom prst="rect">
              <a:avLst/>
            </a:prstGeom>
            <a:noFill/>
          </p:spPr>
          <p:txBody>
            <a:bodyPr wrap="none" rtlCol="0">
              <a:spAutoFit/>
            </a:bodyPr>
            <a:lstStyle/>
            <a:p>
              <a:r>
                <a:rPr lang="en-US" sz="1800" dirty="0">
                  <a:latin typeface="Calibri" panose="020F0502020204030204" pitchFamily="34" charset="0"/>
                </a:rPr>
                <a:t>High</a:t>
              </a:r>
            </a:p>
          </p:txBody>
        </p:sp>
        <p:cxnSp>
          <p:nvCxnSpPr>
            <p:cNvPr id="5" name="Straight Arrow Connector 4"/>
            <p:cNvCxnSpPr/>
            <p:nvPr/>
          </p:nvCxnSpPr>
          <p:spPr bwMode="auto">
            <a:xfrm flipV="1">
              <a:off x="1447800" y="1143000"/>
              <a:ext cx="0" cy="4925786"/>
            </a:xfrm>
            <a:prstGeom prst="straightConnector1">
              <a:avLst/>
            </a:prstGeom>
            <a:solidFill>
              <a:schemeClr val="bg2"/>
            </a:solidFill>
            <a:ln w="127000"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cxnSp>
          <p:nvCxnSpPr>
            <p:cNvPr id="7" name="Straight Arrow Connector 6"/>
            <p:cNvCxnSpPr/>
            <p:nvPr/>
          </p:nvCxnSpPr>
          <p:spPr bwMode="auto">
            <a:xfrm>
              <a:off x="1447800" y="6057900"/>
              <a:ext cx="7467600" cy="10886"/>
            </a:xfrm>
            <a:prstGeom prst="straightConnector1">
              <a:avLst/>
            </a:prstGeom>
            <a:solidFill>
              <a:schemeClr val="bg2"/>
            </a:solidFill>
            <a:ln w="127000"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grpSp>
    </p:spTree>
    <p:extLst>
      <p:ext uri="{BB962C8B-B14F-4D97-AF65-F5344CB8AC3E}">
        <p14:creationId xmlns:p14="http://schemas.microsoft.com/office/powerpoint/2010/main" val="2389176723"/>
      </p:ext>
    </p:extLst>
  </p:cSld>
  <p:clrMapOvr>
    <a:masterClrMapping/>
  </p:clrMapOvr>
  <p:transition spd="slow">
    <p:pull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18789"/>
            <a:ext cx="7993063" cy="400622"/>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a:lnSpc>
                <a:spcPct val="80000"/>
              </a:lnSpc>
            </a:pPr>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Job Shop</a:t>
            </a:r>
            <a:r>
              <a:rPr lang="en-US" sz="2000" i="1" kern="1200" dirty="0">
                <a:solidFill>
                  <a:srgbClr val="923222"/>
                </a:solidFill>
                <a:latin typeface="Calibri" panose="020F0502020204030204" pitchFamily="34" charset="0"/>
                <a:cs typeface="Arial" panose="020B0604020202020204" pitchFamily="34" charset="0"/>
              </a:rPr>
              <a:t> </a:t>
            </a:r>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Production</a:t>
            </a:r>
            <a:r>
              <a:rPr lang="en-US" sz="2000" i="1" kern="1200" dirty="0">
                <a:solidFill>
                  <a:srgbClr val="923222"/>
                </a:solidFill>
                <a:latin typeface="Calibri" panose="020F0502020204030204" pitchFamily="34" charset="0"/>
                <a:cs typeface="Arial" panose="020B0604020202020204" pitchFamily="34" charset="0"/>
              </a:rPr>
              <a:t> (a.k.a., Project Production)</a:t>
            </a:r>
            <a:endPar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endParaRPr>
          </a:p>
        </p:txBody>
      </p:sp>
      <p:sp>
        <p:nvSpPr>
          <p:cNvPr id="4" name="Content Placeholder 2"/>
          <p:cNvSpPr>
            <a:spLocks noGrp="1"/>
          </p:cNvSpPr>
          <p:nvPr>
            <p:ph idx="1"/>
          </p:nvPr>
        </p:nvSpPr>
        <p:spPr>
          <a:xfrm>
            <a:off x="228600" y="914400"/>
            <a:ext cx="8686800" cy="5663089"/>
          </a:xfrm>
        </p:spPr>
        <p:txBody>
          <a:bodyPr/>
          <a:lstStyle/>
          <a:p>
            <a:pPr marL="457200" lvl="1" indent="-457200">
              <a:spcBef>
                <a:spcPts val="1000"/>
              </a:spcBef>
              <a:spcAft>
                <a:spcPts val="1000"/>
              </a:spcAft>
              <a:buClr>
                <a:srgbClr val="923222"/>
              </a:buClr>
              <a:buSzPct val="125000"/>
              <a:defRPr/>
            </a:pPr>
            <a:r>
              <a:rPr lang="en-US" altLang="en-US" sz="2800" kern="1200" dirty="0">
                <a:latin typeface="Calibri" panose="020F0502020204030204" pitchFamily="34" charset="0"/>
                <a:ea typeface="+mn-ea"/>
              </a:rPr>
              <a:t>Creates a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mn-ea"/>
              </a:rPr>
              <a:t>custom product</a:t>
            </a:r>
            <a:r>
              <a:rPr lang="en-US" altLang="en-US" sz="28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rPr>
              <a:t> </a:t>
            </a:r>
            <a:r>
              <a:rPr lang="en-US" altLang="en-US" sz="2800" kern="1200" dirty="0">
                <a:latin typeface="Calibri" panose="020F0502020204030204" pitchFamily="34" charset="0"/>
                <a:ea typeface="+mn-ea"/>
              </a:rPr>
              <a:t>for each customer</a:t>
            </a:r>
          </a:p>
          <a:p>
            <a:pPr marL="457200" lvl="1" indent="-457200">
              <a:spcBef>
                <a:spcPts val="1000"/>
              </a:spcBef>
              <a:spcAft>
                <a:spcPts val="1000"/>
              </a:spcAft>
              <a:buClr>
                <a:srgbClr val="923222"/>
              </a:buClr>
              <a:buSzPct val="125000"/>
              <a:defRPr/>
            </a:pPr>
            <a:r>
              <a:rPr lang="en-US" altLang="en-US" sz="2800" kern="1200" dirty="0">
                <a:latin typeface="Calibri" panose="020F0502020204030204" pitchFamily="34" charset="0"/>
                <a:ea typeface="+mn-ea"/>
              </a:rPr>
              <a:t>One-off or small number of items produced, generally one unit manufactured at a time.</a:t>
            </a:r>
          </a:p>
          <a:p>
            <a:pPr marL="457200" lvl="1" indent="-457200">
              <a:spcBef>
                <a:spcPts val="1000"/>
              </a:spcBef>
              <a:spcAft>
                <a:spcPts val="1000"/>
              </a:spcAft>
              <a:buClr>
                <a:srgbClr val="923222"/>
              </a:buClr>
              <a:buSzPct val="125000"/>
              <a:defRPr/>
            </a:pPr>
            <a:r>
              <a:rPr lang="en-US" altLang="en-US" sz="2800" kern="1200" dirty="0">
                <a:latin typeface="Calibri" panose="020F0502020204030204" pitchFamily="34" charset="0"/>
                <a:ea typeface="+mn-ea"/>
              </a:rPr>
              <a:t>High customization - Normally made to customs specifications</a:t>
            </a:r>
          </a:p>
          <a:p>
            <a:pPr marL="457200" lvl="1" indent="-457200">
              <a:spcBef>
                <a:spcPts val="1000"/>
              </a:spcBef>
              <a:spcAft>
                <a:spcPts val="1000"/>
              </a:spcAft>
              <a:buClr>
                <a:srgbClr val="923222"/>
              </a:buClr>
              <a:buSzPct val="125000"/>
              <a:defRPr/>
            </a:pPr>
            <a:r>
              <a:rPr lang="en-US" altLang="en-US" sz="2800" kern="1200" dirty="0">
                <a:latin typeface="Calibri" panose="020F0502020204030204" pitchFamily="34" charset="0"/>
                <a:ea typeface="+mn-ea"/>
              </a:rPr>
              <a:t>Often undertaken by small, specialist businesses</a:t>
            </a:r>
          </a:p>
          <a:p>
            <a:pPr marL="457200" lvl="1" indent="-457200">
              <a:spcBef>
                <a:spcPts val="1000"/>
              </a:spcBef>
              <a:spcAft>
                <a:spcPts val="1000"/>
              </a:spcAft>
              <a:buClr>
                <a:srgbClr val="923222"/>
              </a:buClr>
              <a:buSzPct val="125000"/>
              <a:defRPr/>
            </a:pPr>
            <a:r>
              <a:rPr lang="en-US" altLang="en-US" sz="2800" kern="1200" dirty="0">
                <a:latin typeface="Calibri" panose="020F0502020204030204" pitchFamily="34" charset="0"/>
                <a:ea typeface="+mn-ea"/>
              </a:rPr>
              <a:t>Examples:</a:t>
            </a:r>
          </a:p>
          <a:p>
            <a:pPr marL="1262063" lvl="2" indent="-347663">
              <a:spcBef>
                <a:spcPts val="600"/>
              </a:spcBef>
              <a:spcAft>
                <a:spcPts val="600"/>
              </a:spcAft>
              <a:buClr>
                <a:srgbClr val="923222"/>
              </a:buClr>
              <a:buSzPct val="125000"/>
              <a:defRPr/>
            </a:pPr>
            <a:r>
              <a:rPr lang="en-US" altLang="en-US" sz="2400" kern="1200" dirty="0">
                <a:latin typeface="Calibri" panose="020F0502020204030204" pitchFamily="34" charset="0"/>
                <a:ea typeface="+mn-ea"/>
              </a:rPr>
              <a:t>Architects - Custom Home Construction</a:t>
            </a:r>
          </a:p>
          <a:p>
            <a:pPr marL="1262063" lvl="2" indent="-347663">
              <a:spcBef>
                <a:spcPts val="600"/>
              </a:spcBef>
              <a:spcAft>
                <a:spcPts val="600"/>
              </a:spcAft>
              <a:buClr>
                <a:srgbClr val="923222"/>
              </a:buClr>
              <a:buSzPct val="125000"/>
              <a:defRPr/>
            </a:pPr>
            <a:r>
              <a:rPr lang="en-US" altLang="en-US" sz="2400" kern="1200" dirty="0">
                <a:latin typeface="Calibri" panose="020F0502020204030204" pitchFamily="34" charset="0"/>
                <a:ea typeface="+mn-ea"/>
              </a:rPr>
              <a:t>Ship Builders</a:t>
            </a:r>
          </a:p>
          <a:p>
            <a:pPr marL="1262063" lvl="2" indent="-347663">
              <a:spcBef>
                <a:spcPts val="600"/>
              </a:spcBef>
              <a:spcAft>
                <a:spcPts val="600"/>
              </a:spcAft>
              <a:buClr>
                <a:srgbClr val="923222"/>
              </a:buClr>
              <a:buSzPct val="125000"/>
              <a:defRPr/>
            </a:pPr>
            <a:r>
              <a:rPr lang="en-US" altLang="en-US" sz="2400" kern="1200" dirty="0">
                <a:latin typeface="Calibri" panose="020F0502020204030204" pitchFamily="34" charset="0"/>
                <a:ea typeface="+mn-ea"/>
              </a:rPr>
              <a:t>Road Builders</a:t>
            </a:r>
            <a:endParaRPr lang="en-US" altLang="en-US" sz="2400" kern="1200" dirty="0">
              <a:latin typeface="Calibri" panose="020F0502020204030204" pitchFamily="34" charset="0"/>
            </a:endParaRPr>
          </a:p>
        </p:txBody>
      </p:sp>
    </p:spTree>
    <p:extLst>
      <p:ext uri="{BB962C8B-B14F-4D97-AF65-F5344CB8AC3E}">
        <p14:creationId xmlns:p14="http://schemas.microsoft.com/office/powerpoint/2010/main" val="957089952"/>
      </p:ext>
    </p:extLst>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18789"/>
            <a:ext cx="7993063" cy="400622"/>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a:lnSpc>
                <a:spcPct val="80000"/>
              </a:lnSpc>
            </a:pPr>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Batch Production</a:t>
            </a:r>
          </a:p>
        </p:txBody>
      </p:sp>
      <p:sp>
        <p:nvSpPr>
          <p:cNvPr id="4" name="Content Placeholder 2"/>
          <p:cNvSpPr>
            <a:spLocks noGrp="1"/>
          </p:cNvSpPr>
          <p:nvPr>
            <p:ph idx="1"/>
          </p:nvPr>
        </p:nvSpPr>
        <p:spPr>
          <a:xfrm>
            <a:off x="228600" y="914400"/>
            <a:ext cx="8686800" cy="5786199"/>
          </a:xfrm>
        </p:spPr>
        <p:txBody>
          <a:bodyPr/>
          <a:lstStyle/>
          <a:p>
            <a:pPr marL="457200" lvl="1" indent="-457200">
              <a:spcBef>
                <a:spcPts val="600"/>
              </a:spcBef>
              <a:spcAft>
                <a:spcPts val="600"/>
              </a:spcAft>
              <a:buClr>
                <a:srgbClr val="923222"/>
              </a:buClr>
              <a:buSzPct val="125000"/>
              <a:defRPr/>
            </a:pPr>
            <a:r>
              <a:rPr lang="en-US" altLang="en-US" sz="2400" kern="1200" dirty="0">
                <a:latin typeface="Calibri" panose="020F0502020204030204" pitchFamily="34" charset="0"/>
                <a:ea typeface="+mn-ea"/>
              </a:rPr>
              <a:t>Manufacturing of a </a:t>
            </a:r>
            <a:r>
              <a:rPr lang="en-US" altLang="en-US" sz="24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mn-ea"/>
              </a:rPr>
              <a:t>small fixed quantity</a:t>
            </a:r>
            <a:r>
              <a:rPr lang="en-US" altLang="en-US" sz="24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rPr>
              <a:t> </a:t>
            </a:r>
            <a:r>
              <a:rPr lang="en-US" altLang="en-US" sz="2400" kern="1200" dirty="0">
                <a:latin typeface="Calibri" panose="020F0502020204030204" pitchFamily="34" charset="0"/>
                <a:ea typeface="+mn-ea"/>
              </a:rPr>
              <a:t>of an item in a single production run.  </a:t>
            </a:r>
          </a:p>
          <a:p>
            <a:pPr marL="457200" lvl="1" indent="-457200">
              <a:spcBef>
                <a:spcPts val="600"/>
              </a:spcBef>
              <a:spcAft>
                <a:spcPts val="600"/>
              </a:spcAft>
              <a:buClr>
                <a:srgbClr val="923222"/>
              </a:buClr>
              <a:buSzPct val="125000"/>
              <a:defRPr/>
            </a:pPr>
            <a:r>
              <a:rPr lang="en-US" altLang="en-US" sz="2400" kern="1200" dirty="0">
                <a:latin typeface="Calibri" panose="020F0502020204030204" pitchFamily="34" charset="0"/>
                <a:ea typeface="+mn-ea"/>
              </a:rPr>
              <a:t>Each individual item in the batch goes through one stage of the production process before the whole batch moves on to the next stage.</a:t>
            </a:r>
          </a:p>
          <a:p>
            <a:pPr marL="457200" lvl="1" indent="-457200">
              <a:spcBef>
                <a:spcPts val="600"/>
              </a:spcBef>
              <a:spcAft>
                <a:spcPts val="600"/>
              </a:spcAft>
              <a:buClr>
                <a:srgbClr val="923222"/>
              </a:buClr>
              <a:buSzPct val="125000"/>
              <a:defRPr/>
            </a:pPr>
            <a:r>
              <a:rPr lang="en-US" altLang="en-US" sz="2400" kern="1200" dirty="0">
                <a:latin typeface="Calibri" panose="020F0502020204030204" pitchFamily="34" charset="0"/>
                <a:ea typeface="+mn-ea"/>
              </a:rPr>
              <a:t>Aims to achieve better use of equipment</a:t>
            </a:r>
          </a:p>
          <a:p>
            <a:pPr marL="457200" lvl="1" indent="-457200">
              <a:spcBef>
                <a:spcPts val="600"/>
              </a:spcBef>
              <a:spcAft>
                <a:spcPts val="600"/>
              </a:spcAft>
              <a:buClr>
                <a:srgbClr val="923222"/>
              </a:buClr>
              <a:buSzPct val="125000"/>
              <a:defRPr/>
            </a:pPr>
            <a:r>
              <a:rPr lang="en-US" altLang="en-US" sz="2400" kern="1200" dirty="0">
                <a:latin typeface="Calibri" panose="020F0502020204030204" pitchFamily="34" charset="0"/>
                <a:ea typeface="+mn-ea"/>
              </a:rPr>
              <a:t>Produces good quality products more economically than manufacturing them individually</a:t>
            </a:r>
          </a:p>
          <a:p>
            <a:pPr marL="457200" lvl="1" indent="-457200">
              <a:spcBef>
                <a:spcPts val="600"/>
              </a:spcBef>
              <a:spcAft>
                <a:spcPts val="0"/>
              </a:spcAft>
              <a:buClr>
                <a:srgbClr val="923222"/>
              </a:buClr>
              <a:buSzPct val="125000"/>
              <a:defRPr/>
            </a:pPr>
            <a:r>
              <a:rPr lang="en-US" altLang="en-US" sz="2800" kern="1200" dirty="0">
                <a:latin typeface="Calibri" panose="020F0502020204030204" pitchFamily="34" charset="0"/>
              </a:rPr>
              <a:t>Examples:</a:t>
            </a:r>
          </a:p>
          <a:p>
            <a:pPr marL="1262063" lvl="2" indent="-347663">
              <a:spcBef>
                <a:spcPts val="600"/>
              </a:spcBef>
              <a:spcAft>
                <a:spcPts val="0"/>
              </a:spcAft>
              <a:buClr>
                <a:srgbClr val="923222"/>
              </a:buClr>
              <a:buSzPct val="125000"/>
              <a:defRPr/>
            </a:pPr>
            <a:r>
              <a:rPr lang="en-US" altLang="en-US" sz="2400" kern="1200" dirty="0">
                <a:latin typeface="Calibri" panose="020F0502020204030204" pitchFamily="34" charset="0"/>
              </a:rPr>
              <a:t>Bakeries</a:t>
            </a:r>
          </a:p>
          <a:p>
            <a:pPr marL="1262063" lvl="2" indent="-347663">
              <a:spcBef>
                <a:spcPts val="600"/>
              </a:spcBef>
              <a:spcAft>
                <a:spcPts val="0"/>
              </a:spcAft>
              <a:buClr>
                <a:srgbClr val="923222"/>
              </a:buClr>
              <a:buSzPct val="125000"/>
              <a:defRPr/>
            </a:pPr>
            <a:r>
              <a:rPr lang="en-US" altLang="en-US" sz="2400" kern="1200" dirty="0">
                <a:latin typeface="Calibri" panose="020F0502020204030204" pitchFamily="34" charset="0"/>
              </a:rPr>
              <a:t>Textiles</a:t>
            </a:r>
          </a:p>
          <a:p>
            <a:pPr marL="1262063" lvl="2" indent="-347663">
              <a:spcBef>
                <a:spcPts val="600"/>
              </a:spcBef>
              <a:spcAft>
                <a:spcPts val="0"/>
              </a:spcAft>
              <a:buClr>
                <a:srgbClr val="923222"/>
              </a:buClr>
              <a:buSzPct val="125000"/>
              <a:defRPr/>
            </a:pPr>
            <a:r>
              <a:rPr lang="en-US" altLang="en-US" sz="2400" kern="1200" dirty="0">
                <a:latin typeface="Calibri" panose="020F0502020204030204" pitchFamily="34" charset="0"/>
              </a:rPr>
              <a:t>Furniture</a:t>
            </a:r>
          </a:p>
          <a:p>
            <a:pPr marL="1262063" lvl="2" indent="-347663">
              <a:spcBef>
                <a:spcPts val="600"/>
              </a:spcBef>
              <a:spcAft>
                <a:spcPts val="0"/>
              </a:spcAft>
              <a:buClr>
                <a:srgbClr val="923222"/>
              </a:buClr>
              <a:buSzPct val="125000"/>
              <a:defRPr/>
            </a:pPr>
            <a:r>
              <a:rPr lang="en-US" altLang="en-US" sz="2400" kern="1200" dirty="0">
                <a:latin typeface="Calibri" panose="020F0502020204030204" pitchFamily="34" charset="0"/>
              </a:rPr>
              <a:t>Pharmaceuticals</a:t>
            </a:r>
          </a:p>
        </p:txBody>
      </p:sp>
    </p:spTree>
    <p:extLst>
      <p:ext uri="{BB962C8B-B14F-4D97-AF65-F5344CB8AC3E}">
        <p14:creationId xmlns:p14="http://schemas.microsoft.com/office/powerpoint/2010/main" val="286609928"/>
      </p:ext>
    </p:extLst>
  </p:cSld>
  <p:clrMapOvr>
    <a:masterClrMapping/>
  </p:clrMapOvr>
  <p:transition spd="slow">
    <p:pull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18789"/>
            <a:ext cx="7993063" cy="400622"/>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a:lnSpc>
                <a:spcPct val="80000"/>
              </a:lnSpc>
            </a:pPr>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Line Flow Production </a:t>
            </a:r>
            <a:r>
              <a:rPr lang="en-US" sz="2000" i="1" kern="1200" dirty="0">
                <a:solidFill>
                  <a:srgbClr val="923222"/>
                </a:solidFill>
                <a:latin typeface="Calibri" panose="020F0502020204030204" pitchFamily="34" charset="0"/>
                <a:cs typeface="Arial" panose="020B0604020202020204" pitchFamily="34" charset="0"/>
              </a:rPr>
              <a:t>(a.k.a., Mass Production)</a:t>
            </a:r>
          </a:p>
        </p:txBody>
      </p:sp>
      <p:sp>
        <p:nvSpPr>
          <p:cNvPr id="4" name="Content Placeholder 2"/>
          <p:cNvSpPr>
            <a:spLocks noGrp="1"/>
          </p:cNvSpPr>
          <p:nvPr>
            <p:ph idx="1"/>
          </p:nvPr>
        </p:nvSpPr>
        <p:spPr>
          <a:xfrm>
            <a:off x="228600" y="914400"/>
            <a:ext cx="8686800" cy="5709255"/>
          </a:xfrm>
        </p:spPr>
        <p:txBody>
          <a:bodyPr/>
          <a:lstStyle/>
          <a:p>
            <a:pPr marL="457200" lvl="1" indent="-457200">
              <a:spcBef>
                <a:spcPts val="1000"/>
              </a:spcBef>
              <a:spcAft>
                <a:spcPts val="1000"/>
              </a:spcAft>
              <a:buClr>
                <a:srgbClr val="923222"/>
              </a:buClr>
              <a:buSzPct val="125000"/>
              <a:defRPr/>
            </a:pPr>
            <a:r>
              <a:rPr lang="en-US" altLang="en-US" sz="2800" kern="1200" dirty="0">
                <a:latin typeface="Calibri" panose="020F0502020204030204" pitchFamily="34" charset="0"/>
                <a:ea typeface="+mn-ea"/>
              </a:rPr>
              <a:t>For standardized products with a limited number of variations</a:t>
            </a:r>
          </a:p>
          <a:p>
            <a:pPr marL="457200" lvl="1" indent="-457200">
              <a:spcBef>
                <a:spcPts val="1000"/>
              </a:spcBef>
              <a:spcAft>
                <a:spcPts val="1000"/>
              </a:spcAft>
              <a:buClr>
                <a:srgbClr val="923222"/>
              </a:buClr>
              <a:buSzPct val="125000"/>
              <a:defRPr/>
            </a:pPr>
            <a:r>
              <a:rPr lang="en-US" altLang="en-US" sz="2800" kern="1200" dirty="0">
                <a:latin typeface="Calibri" panose="020F0502020204030204" pitchFamily="34" charset="0"/>
                <a:ea typeface="+mn-ea"/>
              </a:rPr>
              <a:t>Product moves on an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mn-ea"/>
              </a:rPr>
              <a:t>assembly line</a:t>
            </a:r>
            <a:r>
              <a:rPr lang="en-US" altLang="en-US" sz="28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rPr>
              <a:t> </a:t>
            </a:r>
            <a:r>
              <a:rPr lang="en-US" altLang="en-US" sz="2800" kern="1200" dirty="0">
                <a:latin typeface="Calibri" panose="020F0502020204030204" pitchFamily="34" charset="0"/>
                <a:ea typeface="+mn-ea"/>
              </a:rPr>
              <a:t>through various stages of production</a:t>
            </a:r>
          </a:p>
          <a:p>
            <a:pPr marL="457200" lvl="1" indent="-457200">
              <a:spcBef>
                <a:spcPts val="1000"/>
              </a:spcBef>
              <a:spcAft>
                <a:spcPts val="1000"/>
              </a:spcAft>
              <a:buClr>
                <a:srgbClr val="923222"/>
              </a:buClr>
              <a:buSzPct val="125000"/>
              <a:defRPr/>
            </a:pPr>
            <a:r>
              <a:rPr lang="en-US" altLang="en-US" sz="2800" kern="1200" dirty="0">
                <a:latin typeface="Calibri" panose="020F0502020204030204" pitchFamily="34" charset="0"/>
                <a:ea typeface="+mn-ea"/>
              </a:rPr>
              <a:t>When one task is finished the next task must start immediately, therefore, time taken on each task must be the same</a:t>
            </a:r>
          </a:p>
          <a:p>
            <a:pPr marL="457200" lvl="1" indent="-457200">
              <a:spcBef>
                <a:spcPts val="1000"/>
              </a:spcBef>
              <a:spcAft>
                <a:spcPts val="0"/>
              </a:spcAft>
              <a:buClr>
                <a:srgbClr val="923222"/>
              </a:buClr>
              <a:buSzPct val="125000"/>
              <a:defRPr/>
            </a:pPr>
            <a:r>
              <a:rPr lang="en-US" altLang="en-US" sz="2800" kern="1200" dirty="0">
                <a:latin typeface="Calibri" panose="020F0502020204030204" pitchFamily="34" charset="0"/>
              </a:rPr>
              <a:t>Examples:</a:t>
            </a:r>
          </a:p>
          <a:p>
            <a:pPr marL="1262063" lvl="2" indent="-347663">
              <a:spcBef>
                <a:spcPts val="600"/>
              </a:spcBef>
              <a:spcAft>
                <a:spcPts val="600"/>
              </a:spcAft>
              <a:buClr>
                <a:srgbClr val="923222"/>
              </a:buClr>
              <a:buSzPct val="125000"/>
              <a:defRPr/>
            </a:pPr>
            <a:r>
              <a:rPr lang="en-US" altLang="en-US" sz="2400" kern="1200" dirty="0">
                <a:latin typeface="Calibri" panose="020F0502020204030204" pitchFamily="34" charset="0"/>
              </a:rPr>
              <a:t>Automobile Assembly</a:t>
            </a:r>
          </a:p>
          <a:p>
            <a:pPr marL="1262063" lvl="2" indent="-347663">
              <a:spcBef>
                <a:spcPts val="600"/>
              </a:spcBef>
              <a:spcAft>
                <a:spcPts val="600"/>
              </a:spcAft>
              <a:buClr>
                <a:srgbClr val="923222"/>
              </a:buClr>
              <a:buSzPct val="125000"/>
              <a:defRPr/>
            </a:pPr>
            <a:r>
              <a:rPr lang="en-US" altLang="en-US" sz="2400" kern="1200" dirty="0">
                <a:latin typeface="Calibri" panose="020F0502020204030204" pitchFamily="34" charset="0"/>
              </a:rPr>
              <a:t>Cell Phones</a:t>
            </a:r>
          </a:p>
          <a:p>
            <a:pPr marL="1262063" lvl="2" indent="-347663">
              <a:spcBef>
                <a:spcPts val="600"/>
              </a:spcBef>
              <a:spcAft>
                <a:spcPts val="600"/>
              </a:spcAft>
              <a:buClr>
                <a:srgbClr val="923222"/>
              </a:buClr>
              <a:buSzPct val="125000"/>
              <a:defRPr/>
            </a:pPr>
            <a:r>
              <a:rPr lang="en-US" altLang="en-US" sz="2400" kern="1200" dirty="0">
                <a:latin typeface="Calibri" panose="020F0502020204030204" pitchFamily="34" charset="0"/>
              </a:rPr>
              <a:t>Toilet Paper</a:t>
            </a:r>
          </a:p>
        </p:txBody>
      </p:sp>
    </p:spTree>
    <p:extLst>
      <p:ext uri="{BB962C8B-B14F-4D97-AF65-F5344CB8AC3E}">
        <p14:creationId xmlns:p14="http://schemas.microsoft.com/office/powerpoint/2010/main" val="1561655149"/>
      </p:ext>
    </p:extLst>
  </p:cSld>
  <p:clrMapOvr>
    <a:masterClrMapping/>
  </p:clrMapOvr>
  <p:transition spd="slow">
    <p:pull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18789"/>
            <a:ext cx="7993063" cy="400622"/>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a:lnSpc>
                <a:spcPct val="80000"/>
              </a:lnSpc>
            </a:pPr>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Continuous Flow Production</a:t>
            </a:r>
          </a:p>
        </p:txBody>
      </p:sp>
      <p:sp>
        <p:nvSpPr>
          <p:cNvPr id="4" name="Content Placeholder 2"/>
          <p:cNvSpPr>
            <a:spLocks noGrp="1"/>
          </p:cNvSpPr>
          <p:nvPr>
            <p:ph idx="1"/>
          </p:nvPr>
        </p:nvSpPr>
        <p:spPr>
          <a:xfrm>
            <a:off x="228600" y="914400"/>
            <a:ext cx="8686801" cy="4493538"/>
          </a:xfrm>
        </p:spPr>
        <p:txBody>
          <a:bodyPr/>
          <a:lstStyle/>
          <a:p>
            <a:pPr marL="457200" lvl="1" indent="-457200">
              <a:spcBef>
                <a:spcPts val="600"/>
              </a:spcBef>
              <a:spcAft>
                <a:spcPts val="600"/>
              </a:spcAft>
              <a:buClr>
                <a:srgbClr val="923222"/>
              </a:buClr>
              <a:buSzPct val="125000"/>
              <a:defRPr/>
            </a:pPr>
            <a:r>
              <a:rPr lang="en-US" altLang="en-US" sz="2800" kern="1200" dirty="0">
                <a:latin typeface="Calibri" panose="020F0502020204030204" pitchFamily="34" charset="0"/>
                <a:ea typeface="+mn-ea"/>
              </a:rPr>
              <a:t>High capital investment – frequently dedicated to one specific product</a:t>
            </a:r>
          </a:p>
          <a:p>
            <a:pPr marL="457200" lvl="1" indent="-457200">
              <a:spcBef>
                <a:spcPts val="600"/>
              </a:spcBef>
              <a:spcAft>
                <a:spcPts val="600"/>
              </a:spcAft>
              <a:buClr>
                <a:srgbClr val="923222"/>
              </a:buClr>
              <a:buSzPct val="125000"/>
              <a:defRPr/>
            </a:pPr>
            <a:r>
              <a:rPr lang="en-US" altLang="en-US" sz="2800" kern="1200" dirty="0">
                <a:latin typeface="Calibri" panose="020F0502020204030204" pitchFamily="34" charset="0"/>
                <a:ea typeface="+mn-ea"/>
              </a:rPr>
              <a:t>Involves a series of processes which raw materials flow through.  These processes are very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mn-ea"/>
              </a:rPr>
              <a:t>inflexible</a:t>
            </a:r>
            <a:r>
              <a:rPr lang="en-US" altLang="en-US" sz="2800" kern="1200" dirty="0">
                <a:latin typeface="Calibri" panose="020F0502020204030204" pitchFamily="34" charset="0"/>
                <a:ea typeface="+mn-ea"/>
              </a:rPr>
              <a:t>.</a:t>
            </a:r>
          </a:p>
          <a:p>
            <a:pPr marL="457200" lvl="1" indent="-457200">
              <a:spcBef>
                <a:spcPts val="600"/>
              </a:spcBef>
              <a:spcAft>
                <a:spcPts val="600"/>
              </a:spcAft>
              <a:buClr>
                <a:srgbClr val="923222"/>
              </a:buClr>
              <a:buSzPct val="125000"/>
              <a:defRPr/>
            </a:pPr>
            <a:r>
              <a:rPr lang="en-US" altLang="en-US" sz="2800" kern="1200" dirty="0">
                <a:latin typeface="Calibri" panose="020F0502020204030204" pitchFamily="34" charset="0"/>
                <a:ea typeface="+mn-ea"/>
              </a:rPr>
              <a:t>Generally highly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mn-ea"/>
              </a:rPr>
              <a:t>automated</a:t>
            </a:r>
            <a:r>
              <a:rPr lang="en-US" altLang="en-US" sz="2800" kern="1200" dirty="0">
                <a:latin typeface="Calibri" panose="020F0502020204030204" pitchFamily="34" charset="0"/>
                <a:ea typeface="+mn-ea"/>
              </a:rPr>
              <a:t>, and workers act as monitors rather than as active participants.</a:t>
            </a:r>
          </a:p>
          <a:p>
            <a:pPr marL="457200" lvl="1" indent="-457200">
              <a:spcBef>
                <a:spcPts val="600"/>
              </a:spcBef>
              <a:spcAft>
                <a:spcPts val="600"/>
              </a:spcAft>
              <a:buClr>
                <a:srgbClr val="923222"/>
              </a:buClr>
              <a:buSzPct val="125000"/>
              <a:defRPr/>
            </a:pPr>
            <a:r>
              <a:rPr lang="en-US" altLang="en-US" sz="2800" kern="1200" dirty="0">
                <a:latin typeface="Calibri" panose="020F0502020204030204" pitchFamily="34" charset="0"/>
                <a:ea typeface="+mn-ea"/>
              </a:rPr>
              <a:t>Typically, production runs 24 hours a day with the end result being a large quantity of finished product</a:t>
            </a:r>
          </a:p>
          <a:p>
            <a:pPr marL="457200" lvl="1" indent="-457200">
              <a:spcBef>
                <a:spcPts val="600"/>
              </a:spcBef>
              <a:spcAft>
                <a:spcPts val="600"/>
              </a:spcAft>
              <a:buClr>
                <a:srgbClr val="923222"/>
              </a:buClr>
              <a:buSzPct val="125000"/>
              <a:defRPr/>
            </a:pPr>
            <a:r>
              <a:rPr lang="en-US" altLang="en-US" sz="2800" kern="1200" dirty="0">
                <a:latin typeface="Calibri" panose="020F0502020204030204" pitchFamily="34" charset="0"/>
                <a:ea typeface="+mn-ea"/>
              </a:rPr>
              <a:t>Examples:</a:t>
            </a:r>
            <a:endParaRPr lang="en-US" altLang="en-US" sz="2400" kern="1200" dirty="0">
              <a:latin typeface="Calibri" panose="020F0502020204030204" pitchFamily="34" charset="0"/>
              <a:ea typeface="+mn-ea"/>
            </a:endParaRPr>
          </a:p>
        </p:txBody>
      </p:sp>
      <p:sp>
        <p:nvSpPr>
          <p:cNvPr id="3" name="Rectangle 2"/>
          <p:cNvSpPr/>
          <p:nvPr/>
        </p:nvSpPr>
        <p:spPr>
          <a:xfrm>
            <a:off x="4610100" y="5577126"/>
            <a:ext cx="2569028" cy="861774"/>
          </a:xfrm>
          <a:prstGeom prst="rect">
            <a:avLst/>
          </a:prstGeom>
        </p:spPr>
        <p:txBody>
          <a:bodyPr wrap="square">
            <a:spAutoFit/>
          </a:bodyPr>
          <a:lstStyle/>
          <a:p>
            <a:pPr marL="347663" lvl="2" indent="-347663" algn="l">
              <a:spcBef>
                <a:spcPts val="600"/>
              </a:spcBef>
              <a:spcAft>
                <a:spcPts val="600"/>
              </a:spcAft>
              <a:buClr>
                <a:srgbClr val="923222"/>
              </a:buClr>
              <a:buSzPct val="125000"/>
              <a:buFont typeface="Calibri" panose="020F0502020204030204" pitchFamily="34" charset="0"/>
              <a:buChar char="─"/>
              <a:defRPr/>
            </a:pPr>
            <a:r>
              <a:rPr lang="en-US" altLang="en-US" sz="2000" b="0" dirty="0">
                <a:latin typeface="Calibri" panose="020F0502020204030204" pitchFamily="34" charset="0"/>
              </a:rPr>
              <a:t>Laundry Detergent</a:t>
            </a:r>
          </a:p>
          <a:p>
            <a:pPr marL="347663" lvl="2" indent="-347663" algn="l">
              <a:spcBef>
                <a:spcPts val="600"/>
              </a:spcBef>
              <a:spcAft>
                <a:spcPts val="600"/>
              </a:spcAft>
              <a:buClr>
                <a:srgbClr val="923222"/>
              </a:buClr>
              <a:buSzPct val="125000"/>
              <a:buFont typeface="Calibri" panose="020F0502020204030204" pitchFamily="34" charset="0"/>
              <a:buChar char="─"/>
              <a:defRPr/>
            </a:pPr>
            <a:r>
              <a:rPr lang="en-US" altLang="en-US" sz="2000" b="0" dirty="0">
                <a:latin typeface="Calibri" panose="020F0502020204030204" pitchFamily="34" charset="0"/>
              </a:rPr>
              <a:t>Chemicals</a:t>
            </a:r>
          </a:p>
        </p:txBody>
      </p:sp>
      <p:sp>
        <p:nvSpPr>
          <p:cNvPr id="5" name="Rectangle 4"/>
          <p:cNvSpPr/>
          <p:nvPr/>
        </p:nvSpPr>
        <p:spPr>
          <a:xfrm>
            <a:off x="1066800" y="5577126"/>
            <a:ext cx="2933700" cy="861774"/>
          </a:xfrm>
          <a:prstGeom prst="rect">
            <a:avLst/>
          </a:prstGeom>
        </p:spPr>
        <p:txBody>
          <a:bodyPr wrap="square">
            <a:spAutoFit/>
          </a:bodyPr>
          <a:lstStyle/>
          <a:p>
            <a:pPr marL="347663" lvl="2" indent="-347663" algn="l">
              <a:spcBef>
                <a:spcPts val="600"/>
              </a:spcBef>
              <a:spcAft>
                <a:spcPts val="600"/>
              </a:spcAft>
              <a:buClr>
                <a:srgbClr val="923222"/>
              </a:buClr>
              <a:buSzPct val="125000"/>
              <a:buFont typeface="Calibri" panose="020F0502020204030204" pitchFamily="34" charset="0"/>
              <a:buChar char="─"/>
              <a:defRPr/>
            </a:pPr>
            <a:r>
              <a:rPr lang="en-US" altLang="en-US" sz="2000" b="0" dirty="0">
                <a:latin typeface="Calibri" panose="020F0502020204030204" pitchFamily="34" charset="0"/>
              </a:rPr>
              <a:t>Oil Refining / Gasoline</a:t>
            </a:r>
          </a:p>
          <a:p>
            <a:pPr marL="347663" lvl="2" indent="-347663" algn="l">
              <a:spcBef>
                <a:spcPts val="600"/>
              </a:spcBef>
              <a:spcAft>
                <a:spcPts val="600"/>
              </a:spcAft>
              <a:buClr>
                <a:srgbClr val="923222"/>
              </a:buClr>
              <a:buSzPct val="125000"/>
              <a:buFont typeface="Calibri" panose="020F0502020204030204" pitchFamily="34" charset="0"/>
              <a:buChar char="─"/>
              <a:defRPr/>
            </a:pPr>
            <a:r>
              <a:rPr lang="en-US" altLang="en-US" sz="2000" b="0" dirty="0">
                <a:latin typeface="Calibri" panose="020F0502020204030204" pitchFamily="34" charset="0"/>
              </a:rPr>
              <a:t>Cement</a:t>
            </a:r>
          </a:p>
        </p:txBody>
      </p:sp>
    </p:spTree>
    <p:extLst>
      <p:ext uri="{BB962C8B-B14F-4D97-AF65-F5344CB8AC3E}">
        <p14:creationId xmlns:p14="http://schemas.microsoft.com/office/powerpoint/2010/main" val="4277531243"/>
      </p:ext>
    </p:extLst>
  </p:cSld>
  <p:clrMapOvr>
    <a:masterClrMapping/>
  </p:clrMapOvr>
  <p:transition spd="slow">
    <p:pull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914400"/>
            <a:ext cx="8686800" cy="1815882"/>
          </a:xfrm>
          <a:prstGeom prst="rect">
            <a:avLst/>
          </a:prstGeom>
        </p:spPr>
        <p:txBody>
          <a:bodyPr wrap="square">
            <a:spAutoFit/>
          </a:bodyPr>
          <a:lstStyle/>
          <a:p>
            <a:pPr>
              <a:spcBef>
                <a:spcPts val="1200"/>
              </a:spcBef>
              <a:spcAft>
                <a:spcPts val="1200"/>
              </a:spcAft>
            </a:pPr>
            <a:r>
              <a:rPr lang="en-US" sz="2800" dirty="0">
                <a:latin typeface="Calibri" panose="020F0502020204030204" pitchFamily="34" charset="0"/>
                <a:cs typeface="Calibri" panose="020F0502020204030204" pitchFamily="34" charset="0"/>
              </a:rPr>
              <a:t>Operations Management refers to managing the process to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convert resources into goods and services</a:t>
            </a:r>
            <a:r>
              <a:rPr lang="en-US" sz="2800" dirty="0">
                <a:latin typeface="Calibri" panose="020F0502020204030204" pitchFamily="34" charset="0"/>
                <a:cs typeface="Calibri" panose="020F0502020204030204" pitchFamily="34" charset="0"/>
              </a:rPr>
              <a:t>, in alignment with the company's business strategy as </a:t>
            </a:r>
            <a:r>
              <a:rPr lang="en-US" sz="2800" b="1" dirty="0">
                <a:latin typeface="Calibri" panose="020F0502020204030204" pitchFamily="34" charset="0"/>
                <a:cs typeface="Calibri" panose="020F0502020204030204" pitchFamily="34" charset="0"/>
              </a:rPr>
              <a:t>efficiently</a:t>
            </a:r>
            <a:r>
              <a:rPr lang="en-US" sz="2800" dirty="0">
                <a:latin typeface="Calibri" panose="020F0502020204030204" pitchFamily="34" charset="0"/>
                <a:cs typeface="Calibri" panose="020F0502020204030204" pitchFamily="34" charset="0"/>
              </a:rPr>
              <a:t> and </a:t>
            </a:r>
            <a:r>
              <a:rPr lang="en-US" sz="2800" b="1" dirty="0">
                <a:latin typeface="Calibri" panose="020F0502020204030204" pitchFamily="34" charset="0"/>
                <a:cs typeface="Calibri" panose="020F0502020204030204" pitchFamily="34" charset="0"/>
              </a:rPr>
              <a:t>effectively</a:t>
            </a:r>
            <a:r>
              <a:rPr lang="en-US" sz="2800" dirty="0">
                <a:latin typeface="Calibri" panose="020F0502020204030204" pitchFamily="34" charset="0"/>
                <a:cs typeface="Calibri" panose="020F0502020204030204" pitchFamily="34" charset="0"/>
              </a:rPr>
              <a:t> as possible, while also </a:t>
            </a:r>
            <a:r>
              <a:rPr lang="en-US" sz="2800" b="1" dirty="0">
                <a:latin typeface="Calibri" panose="020F0502020204030204" pitchFamily="34" charset="0"/>
                <a:cs typeface="Calibri" panose="020F0502020204030204" pitchFamily="34" charset="0"/>
              </a:rPr>
              <a:t>controlling costs</a:t>
            </a:r>
            <a:r>
              <a:rPr lang="en-US" sz="2800" dirty="0">
                <a:latin typeface="Calibri" panose="020F0502020204030204" pitchFamily="34" charset="0"/>
                <a:cs typeface="Calibri" panose="020F0502020204030204" pitchFamily="34" charset="0"/>
              </a:rPr>
              <a:t>.</a:t>
            </a:r>
          </a:p>
        </p:txBody>
      </p:sp>
      <p:sp>
        <p:nvSpPr>
          <p:cNvPr id="7" name="Rectangle 6"/>
          <p:cNvSpPr/>
          <p:nvPr/>
        </p:nvSpPr>
        <p:spPr>
          <a:xfrm>
            <a:off x="228600" y="150167"/>
            <a:ext cx="4442050" cy="496161"/>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Operations Management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112" t="7407" r="2084" b="3333"/>
          <a:stretch/>
        </p:blipFill>
        <p:spPr>
          <a:xfrm>
            <a:off x="4401767" y="2895601"/>
            <a:ext cx="4513633" cy="3695699"/>
          </a:xfrm>
          <a:prstGeom prst="rect">
            <a:avLst/>
          </a:prstGeom>
        </p:spPr>
      </p:pic>
      <p:sp>
        <p:nvSpPr>
          <p:cNvPr id="9" name="Rectangle 8"/>
          <p:cNvSpPr/>
          <p:nvPr/>
        </p:nvSpPr>
        <p:spPr>
          <a:xfrm>
            <a:off x="228600" y="3143815"/>
            <a:ext cx="4080933" cy="2677656"/>
          </a:xfrm>
          <a:prstGeom prst="rect">
            <a:avLst/>
          </a:prstGeom>
        </p:spPr>
        <p:txBody>
          <a:bodyPr wrap="square">
            <a:spAutoFit/>
          </a:bodyPr>
          <a:lstStyle/>
          <a:p>
            <a:pPr>
              <a:spcBef>
                <a:spcPts val="1200"/>
              </a:spcBef>
              <a:spcAft>
                <a:spcPts val="1200"/>
              </a:spcAft>
            </a:pPr>
            <a:r>
              <a:rPr lang="en-US" sz="2800" dirty="0">
                <a:latin typeface="Calibri" panose="020F0502020204030204" pitchFamily="34" charset="0"/>
                <a:cs typeface="Calibri" panose="020F0502020204030204" pitchFamily="34" charset="0"/>
              </a:rPr>
              <a:t>The nature of how Operations Management is carried out </a:t>
            </a:r>
            <a:r>
              <a:rPr lang="en-US" sz="2800" b="1" dirty="0">
                <a:latin typeface="Calibri" panose="020F0502020204030204" pitchFamily="34" charset="0"/>
                <a:cs typeface="Calibri" panose="020F0502020204030204" pitchFamily="34" charset="0"/>
              </a:rPr>
              <a:t>varies by company</a:t>
            </a:r>
            <a:r>
              <a:rPr lang="en-US" sz="2800" dirty="0">
                <a:latin typeface="Calibri" panose="020F0502020204030204" pitchFamily="34" charset="0"/>
                <a:cs typeface="Calibri" panose="020F0502020204030204" pitchFamily="34" charset="0"/>
              </a:rPr>
              <a:t> and depends on the nature of the products or services in the portfolio.</a:t>
            </a:r>
          </a:p>
        </p:txBody>
      </p:sp>
    </p:spTree>
    <p:extLst>
      <p:ext uri="{BB962C8B-B14F-4D97-AF65-F5344CB8AC3E}">
        <p14:creationId xmlns:p14="http://schemas.microsoft.com/office/powerpoint/2010/main" val="2832269542"/>
      </p:ext>
    </p:extLst>
  </p:cSld>
  <p:clrMapOvr>
    <a:masterClrMapping/>
  </p:clrMapOvr>
  <p:transition spd="slow">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28600" y="172879"/>
            <a:ext cx="8827477" cy="492443"/>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r>
              <a:rPr 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Manufacturing Process –vs- Manufacturing Strategy</a:t>
            </a:r>
          </a:p>
        </p:txBody>
      </p:sp>
      <p:graphicFrame>
        <p:nvGraphicFramePr>
          <p:cNvPr id="2" name="Content Placeholder 3"/>
          <p:cNvGraphicFramePr>
            <a:graphicFrameLocks noGrp="1"/>
          </p:cNvGraphicFramePr>
          <p:nvPr>
            <p:ph idx="1"/>
            <p:extLst>
              <p:ext uri="{D42A27DB-BD31-4B8C-83A1-F6EECF244321}">
                <p14:modId xmlns:p14="http://schemas.microsoft.com/office/powerpoint/2010/main" val="2920895248"/>
              </p:ext>
            </p:extLst>
          </p:nvPr>
        </p:nvGraphicFramePr>
        <p:xfrm>
          <a:off x="228600" y="914400"/>
          <a:ext cx="8686800" cy="4038600"/>
        </p:xfrm>
        <a:graphic>
          <a:graphicData uri="http://schemas.openxmlformats.org/drawingml/2006/table">
            <a:tbl>
              <a:tblPr firstRow="1" bandRow="1">
                <a:tableStyleId>{5C22544A-7EE6-4342-B048-85BDC9FD1C3A}</a:tableStyleId>
              </a:tblPr>
              <a:tblGrid>
                <a:gridCol w="1450731">
                  <a:extLst>
                    <a:ext uri="{9D8B030D-6E8A-4147-A177-3AD203B41FA5}">
                      <a16:colId xmlns:a16="http://schemas.microsoft.com/office/drawing/2014/main" val="20000"/>
                    </a:ext>
                  </a:extLst>
                </a:gridCol>
                <a:gridCol w="1784838">
                  <a:extLst>
                    <a:ext uri="{9D8B030D-6E8A-4147-A177-3AD203B41FA5}">
                      <a16:colId xmlns:a16="http://schemas.microsoft.com/office/drawing/2014/main" val="20001"/>
                    </a:ext>
                  </a:extLst>
                </a:gridCol>
                <a:gridCol w="1591408">
                  <a:extLst>
                    <a:ext uri="{9D8B030D-6E8A-4147-A177-3AD203B41FA5}">
                      <a16:colId xmlns:a16="http://schemas.microsoft.com/office/drawing/2014/main" val="20002"/>
                    </a:ext>
                  </a:extLst>
                </a:gridCol>
                <a:gridCol w="1222131">
                  <a:extLst>
                    <a:ext uri="{9D8B030D-6E8A-4147-A177-3AD203B41FA5}">
                      <a16:colId xmlns:a16="http://schemas.microsoft.com/office/drawing/2014/main" val="20003"/>
                    </a:ext>
                  </a:extLst>
                </a:gridCol>
                <a:gridCol w="1274884">
                  <a:extLst>
                    <a:ext uri="{9D8B030D-6E8A-4147-A177-3AD203B41FA5}">
                      <a16:colId xmlns:a16="http://schemas.microsoft.com/office/drawing/2014/main" val="20004"/>
                    </a:ext>
                  </a:extLst>
                </a:gridCol>
                <a:gridCol w="1362808">
                  <a:extLst>
                    <a:ext uri="{9D8B030D-6E8A-4147-A177-3AD203B41FA5}">
                      <a16:colId xmlns:a16="http://schemas.microsoft.com/office/drawing/2014/main" val="20005"/>
                    </a:ext>
                  </a:extLst>
                </a:gridCol>
              </a:tblGrid>
              <a:tr h="629838">
                <a:tc rowSpan="2">
                  <a:txBody>
                    <a:bodyPr/>
                    <a:lstStyle/>
                    <a:p>
                      <a:pPr>
                        <a:lnSpc>
                          <a:spcPct val="90000"/>
                        </a:lnSpc>
                      </a:pPr>
                      <a:r>
                        <a:rPr lang="en-US" sz="2000" dirty="0">
                          <a:solidFill>
                            <a:schemeClr val="tx1"/>
                          </a:solidFill>
                          <a:latin typeface="Calibri" panose="020F0502020204030204" pitchFamily="34" charset="0"/>
                        </a:rPr>
                        <a:t>Category</a:t>
                      </a: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rowSpan="2">
                  <a:txBody>
                    <a:bodyPr/>
                    <a:lstStyle/>
                    <a:p>
                      <a:pPr>
                        <a:lnSpc>
                          <a:spcPct val="90000"/>
                        </a:lnSpc>
                      </a:pPr>
                      <a:r>
                        <a:rPr lang="en-US" sz="2000" dirty="0">
                          <a:solidFill>
                            <a:schemeClr val="tx1"/>
                          </a:solidFill>
                          <a:latin typeface="Calibri" panose="020F0502020204030204" pitchFamily="34" charset="0"/>
                        </a:rPr>
                        <a:t>Process</a:t>
                      </a: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algn="ctr">
                        <a:lnSpc>
                          <a:spcPct val="90000"/>
                        </a:lnSpc>
                      </a:pPr>
                      <a:r>
                        <a:rPr lang="en-US" sz="2000" b="1" dirty="0">
                          <a:solidFill>
                            <a:schemeClr val="tx1"/>
                          </a:solidFill>
                          <a:latin typeface="Calibri" panose="020F0502020204030204" pitchFamily="34" charset="0"/>
                        </a:rPr>
                        <a:t>Product </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sz="2400" dirty="0">
                        <a:solidFill>
                          <a:schemeClr val="tx1"/>
                        </a:solidFill>
                        <a:latin typeface="Calibri" panose="020F0502020204030204" pitchFamily="34" charset="0"/>
                      </a:endParaRP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rowSpan="2">
                  <a:txBody>
                    <a:bodyPr/>
                    <a:lstStyle/>
                    <a:p>
                      <a:pPr>
                        <a:lnSpc>
                          <a:spcPct val="90000"/>
                        </a:lnSpc>
                      </a:pPr>
                      <a:r>
                        <a:rPr lang="en-US" sz="2000" dirty="0">
                          <a:solidFill>
                            <a:schemeClr val="tx1"/>
                          </a:solidFill>
                          <a:latin typeface="Calibri" panose="020F0502020204030204" pitchFamily="34" charset="0"/>
                        </a:rPr>
                        <a:t>Strategy</a:t>
                      </a: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rowSpan="2">
                  <a:txBody>
                    <a:bodyPr/>
                    <a:lstStyle/>
                    <a:p>
                      <a:pPr>
                        <a:lnSpc>
                          <a:spcPct val="90000"/>
                        </a:lnSpc>
                      </a:pPr>
                      <a:r>
                        <a:rPr lang="en-US" sz="2000" dirty="0">
                          <a:solidFill>
                            <a:schemeClr val="tx1"/>
                          </a:solidFill>
                          <a:latin typeface="Calibri" panose="020F0502020204030204" pitchFamily="34" charset="0"/>
                        </a:rPr>
                        <a:t>Lead time</a:t>
                      </a: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29838">
                <a:tc vMerge="1">
                  <a:txBody>
                    <a:bodyPr/>
                    <a:lstStyle/>
                    <a:p>
                      <a:endParaRPr lang="en-US" sz="2400" dirty="0">
                        <a:solidFill>
                          <a:schemeClr val="tx1"/>
                        </a:solidFill>
                        <a:latin typeface="Calibri" panose="020F0502020204030204" pitchFamily="34" charset="0"/>
                      </a:endParaRP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vMerge="1">
                  <a:txBody>
                    <a:bodyPr/>
                    <a:lstStyle/>
                    <a:p>
                      <a:endParaRPr lang="en-US" sz="2400" dirty="0">
                        <a:solidFill>
                          <a:schemeClr val="tx1"/>
                        </a:solidFill>
                        <a:latin typeface="Calibri" panose="020F0502020204030204" pitchFamily="34" charset="0"/>
                      </a:endParaRP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l">
                        <a:lnSpc>
                          <a:spcPct val="90000"/>
                        </a:lnSpc>
                      </a:pPr>
                      <a:r>
                        <a:rPr lang="en-US" sz="2000" b="1" dirty="0">
                          <a:solidFill>
                            <a:schemeClr val="tx1"/>
                          </a:solidFill>
                          <a:latin typeface="Calibri" panose="020F0502020204030204" pitchFamily="34" charset="0"/>
                        </a:rPr>
                        <a:t>Variety</a:t>
                      </a: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90000"/>
                        </a:lnSpc>
                      </a:pPr>
                      <a:r>
                        <a:rPr lang="en-US" sz="2000" b="1" dirty="0">
                          <a:solidFill>
                            <a:schemeClr val="tx1"/>
                          </a:solidFill>
                          <a:latin typeface="Calibri" panose="020F0502020204030204" pitchFamily="34" charset="0"/>
                        </a:rPr>
                        <a:t>Volume</a:t>
                      </a: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vMerge="1">
                  <a:txBody>
                    <a:bodyPr/>
                    <a:lstStyle/>
                    <a:p>
                      <a:endParaRPr lang="en-US" sz="2400" dirty="0">
                        <a:solidFill>
                          <a:schemeClr val="tx1"/>
                        </a:solidFill>
                        <a:latin typeface="Calibri" panose="020F0502020204030204" pitchFamily="34" charset="0"/>
                      </a:endParaRP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vMerge="1">
                  <a:txBody>
                    <a:bodyPr/>
                    <a:lstStyle/>
                    <a:p>
                      <a:endParaRPr lang="en-US" sz="2400" dirty="0">
                        <a:solidFill>
                          <a:schemeClr val="tx1"/>
                        </a:solidFill>
                        <a:latin typeface="Calibri" panose="020F0502020204030204" pitchFamily="34" charset="0"/>
                      </a:endParaRPr>
                    </a:p>
                  </a:txBody>
                  <a:tcPr marT="45713" marB="45713"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682326">
                <a:tc rowSpan="2">
                  <a:txBody>
                    <a:bodyPr/>
                    <a:lstStyle/>
                    <a:p>
                      <a:r>
                        <a:rPr lang="en-US" sz="2000" b="0" dirty="0">
                          <a:solidFill>
                            <a:schemeClr val="tx1"/>
                          </a:solidFill>
                          <a:latin typeface="Calibri" panose="020F0502020204030204" pitchFamily="34" charset="0"/>
                        </a:rPr>
                        <a:t>Intermittent</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u="sng" dirty="0">
                          <a:solidFill>
                            <a:srgbClr val="923222"/>
                          </a:solidFill>
                          <a:effectLst>
                            <a:outerShdw blurRad="38100" dist="38100" dir="2700000" algn="tl">
                              <a:srgbClr val="000000">
                                <a:alpha val="43137"/>
                              </a:srgbClr>
                            </a:outerShdw>
                          </a:effectLst>
                          <a:latin typeface="Calibri" panose="020F0502020204030204" pitchFamily="34" charset="0"/>
                        </a:rPr>
                        <a:t>Job Shop</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2000" b="0" dirty="0">
                          <a:solidFill>
                            <a:schemeClr val="tx1"/>
                          </a:solidFill>
                          <a:latin typeface="Calibri" panose="020F0502020204030204" pitchFamily="34" charset="0"/>
                        </a:rPr>
                        <a:t>Very High</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latin typeface="Calibri" panose="020F0502020204030204" pitchFamily="34" charset="0"/>
                        </a:rPr>
                        <a:t>Very Low</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latin typeface="Calibri" panose="020F0502020204030204" pitchFamily="34" charset="0"/>
                        </a:rPr>
                        <a:t>ETO, MTO</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latin typeface="Calibri" panose="020F0502020204030204" pitchFamily="34" charset="0"/>
                        </a:rPr>
                        <a:t>Very Long</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82326">
                <a:tc vMerge="1">
                  <a:txBody>
                    <a:bodyPr/>
                    <a:lstStyle/>
                    <a:p>
                      <a:endParaRPr lang="en-US" sz="1800" b="1" dirty="0">
                        <a:solidFill>
                          <a:schemeClr val="tx1"/>
                        </a:solidFill>
                        <a:latin typeface="Calibri" panose="020F0502020204030204" pitchFamily="34" charset="0"/>
                      </a:endParaRP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mn-cs"/>
                        </a:rPr>
                        <a:t>Batch</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2000" b="0" dirty="0">
                          <a:solidFill>
                            <a:schemeClr val="tx1"/>
                          </a:solidFill>
                          <a:latin typeface="Calibri" panose="020F0502020204030204" pitchFamily="34" charset="0"/>
                        </a:rPr>
                        <a:t>High</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latin typeface="Calibri" panose="020F0502020204030204" pitchFamily="34" charset="0"/>
                        </a:rPr>
                        <a:t>Low</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latin typeface="Calibri" panose="020F0502020204030204" pitchFamily="34" charset="0"/>
                        </a:rPr>
                        <a:t>MTO, ATO</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latin typeface="Calibri" panose="020F0502020204030204" pitchFamily="34" charset="0"/>
                        </a:rPr>
                        <a:t>Long</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82326">
                <a:tc rowSpan="2">
                  <a:txBody>
                    <a:bodyPr/>
                    <a:lstStyle/>
                    <a:p>
                      <a:r>
                        <a:rPr lang="en-US" sz="2000" b="0" dirty="0">
                          <a:solidFill>
                            <a:schemeClr val="tx1"/>
                          </a:solidFill>
                          <a:latin typeface="Calibri" panose="020F0502020204030204" pitchFamily="34" charset="0"/>
                        </a:rPr>
                        <a:t>Repetitive</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mn-cs"/>
                        </a:rPr>
                        <a:t>Line Flow</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2000" b="0" dirty="0">
                          <a:solidFill>
                            <a:schemeClr val="tx1"/>
                          </a:solidFill>
                          <a:latin typeface="Calibri" panose="020F0502020204030204" pitchFamily="34" charset="0"/>
                        </a:rPr>
                        <a:t>Limited</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latin typeface="Calibri" panose="020F0502020204030204" pitchFamily="34" charset="0"/>
                        </a:rPr>
                        <a:t>High</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latin typeface="Calibri" panose="020F0502020204030204" pitchFamily="34" charset="0"/>
                        </a:rPr>
                        <a:t>ATO, MTS</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latin typeface="Calibri" panose="020F0502020204030204" pitchFamily="34" charset="0"/>
                        </a:rPr>
                        <a:t>Short</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31946">
                <a:tc vMerge="1">
                  <a:txBody>
                    <a:bodyPr/>
                    <a:lstStyle/>
                    <a:p>
                      <a:endParaRPr lang="en-US" sz="1800" b="1" dirty="0">
                        <a:solidFill>
                          <a:schemeClr val="tx1"/>
                        </a:solidFill>
                        <a:latin typeface="Calibri" panose="020F0502020204030204" pitchFamily="34" charset="0"/>
                      </a:endParaRPr>
                    </a:p>
                  </a:txBody>
                  <a:tcPr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mn-cs"/>
                        </a:rPr>
                        <a:t>Continuous Flow</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2000" b="0" dirty="0">
                          <a:solidFill>
                            <a:schemeClr val="tx1"/>
                          </a:solidFill>
                          <a:latin typeface="Calibri" panose="020F0502020204030204" pitchFamily="34" charset="0"/>
                        </a:rPr>
                        <a:t>Very Limited</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latin typeface="Calibri" panose="020F0502020204030204" pitchFamily="34" charset="0"/>
                        </a:rPr>
                        <a:t>Very High</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1"/>
                          </a:solidFill>
                          <a:latin typeface="Calibri" panose="020F0502020204030204" pitchFamily="34" charset="0"/>
                        </a:rPr>
                        <a:t>MTS</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0" dirty="0">
                          <a:latin typeface="Calibri" panose="020F0502020204030204" pitchFamily="34" charset="0"/>
                        </a:rPr>
                        <a:t>Very Short</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4" name="Picture 3"/>
          <p:cNvPicPr>
            <a:picLocks noChangeAspect="1"/>
          </p:cNvPicPr>
          <p:nvPr/>
        </p:nvPicPr>
        <p:blipFill>
          <a:blip r:embed="rId2"/>
          <a:stretch>
            <a:fillRect/>
          </a:stretch>
        </p:blipFill>
        <p:spPr>
          <a:xfrm>
            <a:off x="6146800" y="5044394"/>
            <a:ext cx="2768600" cy="1789329"/>
          </a:xfrm>
          <a:prstGeom prst="rect">
            <a:avLst/>
          </a:prstGeom>
        </p:spPr>
      </p:pic>
    </p:spTree>
    <p:extLst>
      <p:ext uri="{BB962C8B-B14F-4D97-AF65-F5344CB8AC3E}">
        <p14:creationId xmlns:p14="http://schemas.microsoft.com/office/powerpoint/2010/main" val="4149393367"/>
      </p:ext>
    </p:extLst>
  </p:cSld>
  <p:clrMapOvr>
    <a:masterClrMapping/>
  </p:clrMapOvr>
  <p:transition spd="slow">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8600" y="173566"/>
            <a:ext cx="8439150" cy="41486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15365" name="Rectangle 3"/>
          <p:cNvSpPr>
            <a:spLocks noGrp="1" noChangeArrowheads="1"/>
          </p:cNvSpPr>
          <p:nvPr>
            <p:ph idx="1"/>
          </p:nvPr>
        </p:nvSpPr>
        <p:spPr>
          <a:xfrm>
            <a:off x="228600" y="914400"/>
            <a:ext cx="8686800" cy="5105400"/>
          </a:xfrm>
        </p:spPr>
        <p:txBody>
          <a:bodyPr/>
          <a:lstStyle/>
          <a:p>
            <a:pPr marL="0" lvl="1" indent="0">
              <a:spcBef>
                <a:spcPts val="3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1468901938"/>
      </p:ext>
    </p:extLst>
  </p:cSld>
  <p:clrMapOvr>
    <a:masterClrMapping/>
  </p:clrMapOvr>
  <p:transition spd="slow">
    <p:pull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8600" y="185190"/>
            <a:ext cx="4721421" cy="467820"/>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r>
              <a:rPr lang="en-US" alt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Total Cost of Manufacturing</a:t>
            </a:r>
          </a:p>
        </p:txBody>
      </p:sp>
      <p:sp>
        <p:nvSpPr>
          <p:cNvPr id="26626" name="Content Placeholder 1"/>
          <p:cNvSpPr>
            <a:spLocks noGrp="1"/>
          </p:cNvSpPr>
          <p:nvPr>
            <p:ph idx="1"/>
          </p:nvPr>
        </p:nvSpPr>
        <p:spPr>
          <a:xfrm>
            <a:off x="228600" y="1066800"/>
            <a:ext cx="8686799" cy="1908215"/>
          </a:xfrm>
        </p:spPr>
        <p:txBody>
          <a:bodyPr/>
          <a:lstStyle/>
          <a:p>
            <a:pPr marL="0" lvl="1" indent="0">
              <a:spcBef>
                <a:spcPts val="1200"/>
              </a:spcBef>
              <a:spcAft>
                <a:spcPts val="1200"/>
              </a:spcAft>
              <a:buClr>
                <a:srgbClr val="923222"/>
              </a:buClr>
              <a:buSzPct val="125000"/>
              <a:buNone/>
              <a:defRPr/>
            </a:pPr>
            <a:r>
              <a:rPr lang="en-US" altLang="en-US" sz="2800" kern="1200" dirty="0">
                <a:latin typeface="Calibri" panose="020F0502020204030204" pitchFamily="34" charset="0"/>
              </a:rPr>
              <a:t>Total Cost of Manufacturing (TCM) is the complete cost of producing and delivering products to your customers.</a:t>
            </a:r>
          </a:p>
          <a:p>
            <a:pPr marL="457200" lvl="1" indent="-349250">
              <a:spcBef>
                <a:spcPts val="1200"/>
              </a:spcBef>
              <a:spcAft>
                <a:spcPts val="1200"/>
              </a:spcAft>
              <a:buClr>
                <a:srgbClr val="923222"/>
              </a:buClr>
              <a:buSzPct val="125000"/>
              <a:defRPr/>
            </a:pPr>
            <a:r>
              <a:rPr lang="en-US" altLang="en-US" sz="2400" kern="1200" dirty="0">
                <a:latin typeface="Calibri" panose="020F0502020204030204" pitchFamily="34" charset="0"/>
              </a:rPr>
              <a:t>It incorporates both fixed and variable costs used in the manufacturing, storage, and delivery of the product.</a:t>
            </a:r>
          </a:p>
        </p:txBody>
      </p:sp>
      <p:sp>
        <p:nvSpPr>
          <p:cNvPr id="6" name="Content Placeholder 2"/>
          <p:cNvSpPr txBox="1">
            <a:spLocks/>
          </p:cNvSpPr>
          <p:nvPr/>
        </p:nvSpPr>
        <p:spPr bwMode="gray">
          <a:xfrm>
            <a:off x="228600" y="4267200"/>
            <a:ext cx="8525931" cy="218829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342900" indent="-342900" algn="l" defTabSz="912813" rtl="0" eaLnBrk="0" fontAlgn="base" hangingPunct="0">
              <a:spcBef>
                <a:spcPct val="0"/>
              </a:spcBef>
              <a:spcAft>
                <a:spcPct val="0"/>
              </a:spcAft>
              <a:buClr>
                <a:schemeClr val="accent1"/>
              </a:buClr>
              <a:buSzPct val="110000"/>
              <a:buFont typeface="Wingdings" pitchFamily="2" charset="2"/>
              <a:defRPr sz="1600">
                <a:solidFill>
                  <a:schemeClr val="tx1"/>
                </a:solidFill>
                <a:latin typeface="+mn-lt"/>
                <a:ea typeface="+mn-ea"/>
                <a:cs typeface="+mn-cs"/>
              </a:defRPr>
            </a:lvl1pPr>
            <a:lvl2pPr marL="198438" indent="-196850" algn="l" defTabSz="912813" rtl="0" eaLnBrk="0" fontAlgn="base" hangingPunct="0">
              <a:spcBef>
                <a:spcPct val="0"/>
              </a:spcBef>
              <a:spcAft>
                <a:spcPct val="0"/>
              </a:spcAft>
              <a:buClr>
                <a:schemeClr val="accent1"/>
              </a:buClr>
              <a:buSzPct val="110000"/>
              <a:buFont typeface="Wingdings" pitchFamily="2" charset="2"/>
              <a:buChar char="§"/>
              <a:defRPr sz="1600">
                <a:solidFill>
                  <a:schemeClr val="tx1"/>
                </a:solidFill>
                <a:latin typeface="+mn-lt"/>
                <a:cs typeface="+mn-cs"/>
              </a:defRPr>
            </a:lvl2pPr>
            <a:lvl3pPr marL="400050" indent="-185738" algn="l" defTabSz="912813" rtl="0" eaLnBrk="0" fontAlgn="base" hangingPunct="0">
              <a:spcBef>
                <a:spcPct val="0"/>
              </a:spcBef>
              <a:spcAft>
                <a:spcPct val="0"/>
              </a:spcAft>
              <a:buClr>
                <a:schemeClr val="tx1"/>
              </a:buClr>
              <a:buFont typeface="Arial" charset="0"/>
              <a:buChar char="-"/>
              <a:defRPr sz="1600">
                <a:solidFill>
                  <a:schemeClr val="tx1"/>
                </a:solidFill>
                <a:latin typeface="+mn-lt"/>
                <a:cs typeface="+mn-cs"/>
              </a:defRPr>
            </a:lvl3pPr>
            <a:lvl4pPr marL="584200" indent="-171450" algn="l" defTabSz="912813" rtl="0" eaLnBrk="0" fontAlgn="base" hangingPunct="0">
              <a:spcBef>
                <a:spcPct val="0"/>
              </a:spcBef>
              <a:spcAft>
                <a:spcPct val="0"/>
              </a:spcAft>
              <a:buClr>
                <a:schemeClr val="tx1"/>
              </a:buClr>
              <a:buFont typeface="Arial" charset="0"/>
              <a:buChar char="•"/>
              <a:defRPr sz="1600">
                <a:solidFill>
                  <a:schemeClr val="tx1"/>
                </a:solidFill>
                <a:latin typeface="+mn-lt"/>
                <a:cs typeface="+mn-cs"/>
              </a:defRPr>
            </a:lvl4pPr>
            <a:lvl5pPr marL="771525" indent="-185738" algn="l" defTabSz="912813" rtl="0" eaLnBrk="0" fontAlgn="base" hangingPunct="0">
              <a:spcBef>
                <a:spcPct val="0"/>
              </a:spcBef>
              <a:spcAft>
                <a:spcPct val="0"/>
              </a:spcAft>
              <a:buChar char="»"/>
              <a:defRPr sz="1600">
                <a:solidFill>
                  <a:schemeClr val="tx1"/>
                </a:solidFill>
                <a:latin typeface="+mn-lt"/>
                <a:cs typeface="+mn-cs"/>
              </a:defRPr>
            </a:lvl5pPr>
            <a:lvl6pPr marL="1228725" indent="-185738" algn="l" defTabSz="912813" rtl="0" fontAlgn="base">
              <a:spcBef>
                <a:spcPct val="0"/>
              </a:spcBef>
              <a:spcAft>
                <a:spcPct val="0"/>
              </a:spcAft>
              <a:buChar char="»"/>
              <a:defRPr sz="1600">
                <a:solidFill>
                  <a:schemeClr val="tx1"/>
                </a:solidFill>
                <a:latin typeface="+mn-lt"/>
                <a:cs typeface="+mn-cs"/>
              </a:defRPr>
            </a:lvl6pPr>
            <a:lvl7pPr marL="1685925" indent="-185738" algn="l" defTabSz="912813" rtl="0" fontAlgn="base">
              <a:spcBef>
                <a:spcPct val="0"/>
              </a:spcBef>
              <a:spcAft>
                <a:spcPct val="0"/>
              </a:spcAft>
              <a:buChar char="»"/>
              <a:defRPr sz="1600">
                <a:solidFill>
                  <a:schemeClr val="tx1"/>
                </a:solidFill>
                <a:latin typeface="+mn-lt"/>
                <a:cs typeface="+mn-cs"/>
              </a:defRPr>
            </a:lvl7pPr>
            <a:lvl8pPr marL="2143125" indent="-185738" algn="l" defTabSz="912813" rtl="0" fontAlgn="base">
              <a:spcBef>
                <a:spcPct val="0"/>
              </a:spcBef>
              <a:spcAft>
                <a:spcPct val="0"/>
              </a:spcAft>
              <a:buChar char="»"/>
              <a:defRPr sz="1600">
                <a:solidFill>
                  <a:schemeClr val="tx1"/>
                </a:solidFill>
                <a:latin typeface="+mn-lt"/>
                <a:cs typeface="+mn-cs"/>
              </a:defRPr>
            </a:lvl8pPr>
            <a:lvl9pPr marL="2600325" indent="-185738" algn="l" defTabSz="912813" rtl="0" fontAlgn="base">
              <a:spcBef>
                <a:spcPct val="0"/>
              </a:spcBef>
              <a:spcAft>
                <a:spcPct val="0"/>
              </a:spcAft>
              <a:buChar char="»"/>
              <a:defRPr sz="1600">
                <a:solidFill>
                  <a:schemeClr val="tx1"/>
                </a:solidFill>
                <a:latin typeface="+mn-lt"/>
                <a:cs typeface="+mn-cs"/>
              </a:defRPr>
            </a:lvl9pPr>
          </a:lstStyle>
          <a:p>
            <a:pPr marL="0" lvl="1" indent="0">
              <a:lnSpc>
                <a:spcPct val="90000"/>
              </a:lnSpc>
              <a:spcBef>
                <a:spcPts val="1200"/>
              </a:spcBef>
              <a:spcAft>
                <a:spcPts val="1200"/>
              </a:spcAft>
              <a:buClr>
                <a:srgbClr val="923222"/>
              </a:buClr>
              <a:buSzPct val="125000"/>
              <a:buFont typeface="Wingdings" pitchFamily="2" charset="2"/>
              <a:buNone/>
              <a:defRPr/>
            </a:pPr>
            <a:r>
              <a:rPr lang="en-US" altLang="en-US" sz="2800" dirty="0">
                <a:solidFill>
                  <a:srgbClr val="000000"/>
                </a:solidFill>
                <a:latin typeface="Calibri" panose="020F0502020204030204" pitchFamily="34" charset="0"/>
              </a:rPr>
              <a:t>TCM includes:</a:t>
            </a:r>
          </a:p>
          <a:p>
            <a:pPr marL="685800" lvl="2" indent="-566738">
              <a:spcBef>
                <a:spcPts val="600"/>
              </a:spcBef>
              <a:spcAft>
                <a:spcPts val="1200"/>
              </a:spcAft>
              <a:buClr>
                <a:srgbClr val="923222"/>
              </a:buClr>
              <a:buSzPct val="120000"/>
              <a:buFont typeface="+mj-lt"/>
              <a:buAutoNum type="arabicPeriod"/>
              <a:defRPr/>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Manufacturing</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altLang="en-US" sz="2400" dirty="0">
                <a:solidFill>
                  <a:srgbClr val="000000"/>
                </a:solidFill>
                <a:latin typeface="Calibri" panose="020F0502020204030204" pitchFamily="34" charset="0"/>
              </a:rPr>
              <a:t>and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Procurement</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altLang="en-US" sz="2400" dirty="0">
                <a:solidFill>
                  <a:srgbClr val="000000"/>
                </a:solidFill>
                <a:latin typeface="Calibri" panose="020F0502020204030204" pitchFamily="34" charset="0"/>
              </a:rPr>
              <a:t>activities</a:t>
            </a:r>
          </a:p>
          <a:p>
            <a:pPr marL="685800" lvl="2" indent="-566738">
              <a:spcBef>
                <a:spcPts val="600"/>
              </a:spcBef>
              <a:spcAft>
                <a:spcPts val="1200"/>
              </a:spcAft>
              <a:buClr>
                <a:srgbClr val="923222"/>
              </a:buClr>
              <a:buSzPct val="120000"/>
              <a:buFont typeface="+mj-lt"/>
              <a:buAutoNum type="arabicPeriod"/>
              <a:defRPr/>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Inventory</a:t>
            </a:r>
            <a:r>
              <a:rPr lang="en-US" altLang="en-US" sz="2400" dirty="0">
                <a:solidFill>
                  <a:srgbClr val="000000"/>
                </a:solidFill>
                <a:latin typeface="Calibri" panose="020F0502020204030204" pitchFamily="34" charset="0"/>
              </a:rPr>
              <a:t> and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Warehousing</a:t>
            </a:r>
            <a:r>
              <a:rPr lang="en-US" altLang="en-US" sz="2400" dirty="0">
                <a:solidFill>
                  <a:srgbClr val="000000"/>
                </a:solidFill>
                <a:latin typeface="Calibri" panose="020F0502020204030204" pitchFamily="34" charset="0"/>
              </a:rPr>
              <a:t> activities</a:t>
            </a:r>
          </a:p>
          <a:p>
            <a:pPr marL="685800" lvl="2" indent="-566738">
              <a:spcBef>
                <a:spcPts val="600"/>
              </a:spcBef>
              <a:spcAft>
                <a:spcPts val="1200"/>
              </a:spcAft>
              <a:buClr>
                <a:srgbClr val="923222"/>
              </a:buClr>
              <a:buSzPct val="120000"/>
              <a:buFont typeface="+mj-lt"/>
              <a:buAutoNum type="arabicPeriod"/>
              <a:defRPr/>
            </a:pP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Transportation</a:t>
            </a:r>
            <a:r>
              <a:rPr lang="en-US" altLang="en-US" sz="2400" dirty="0">
                <a:solidFill>
                  <a:srgbClr val="000000"/>
                </a:solidFill>
                <a:latin typeface="Calibri" panose="020F0502020204030204" pitchFamily="34" charset="0"/>
              </a:rPr>
              <a:t> activities</a:t>
            </a:r>
          </a:p>
        </p:txBody>
      </p:sp>
      <p:sp>
        <p:nvSpPr>
          <p:cNvPr id="2" name="Rectangle 1"/>
          <p:cNvSpPr/>
          <p:nvPr/>
        </p:nvSpPr>
        <p:spPr>
          <a:xfrm>
            <a:off x="1545166" y="3316013"/>
            <a:ext cx="6053667" cy="553998"/>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tIns="91440" bIns="91440">
            <a:spAutoFit/>
          </a:bodyPr>
          <a:lstStyle/>
          <a:p>
            <a:pPr marL="0" lvl="1" algn="ctr">
              <a:spcBef>
                <a:spcPts val="0"/>
              </a:spcBef>
              <a:spcAft>
                <a:spcPts val="0"/>
              </a:spcAft>
              <a:buClr>
                <a:srgbClr val="923222"/>
              </a:buClr>
              <a:buSzPct val="125000"/>
              <a:defRPr/>
            </a:pPr>
            <a:r>
              <a:rPr lang="en-US" altLang="en-US" dirty="0">
                <a:solidFill>
                  <a:srgbClr val="000000"/>
                </a:solidFill>
                <a:effectLst>
                  <a:outerShdw blurRad="38100" dist="38100" dir="2700000" algn="tl">
                    <a:srgbClr val="000000">
                      <a:alpha val="43137"/>
                    </a:srgbClr>
                  </a:outerShdw>
                </a:effectLst>
                <a:latin typeface="Calibri" panose="020F0502020204030204" pitchFamily="34" charset="0"/>
              </a:rPr>
              <a:t>TCM is generally expressed as cost per unit</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144715" y="4445000"/>
            <a:ext cx="2999283" cy="2412999"/>
          </a:xfrm>
          <a:prstGeom prst="rect">
            <a:avLst/>
          </a:prstGeom>
        </p:spPr>
      </p:pic>
    </p:spTree>
    <p:extLst>
      <p:ext uri="{BB962C8B-B14F-4D97-AF65-F5344CB8AC3E}">
        <p14:creationId xmlns:p14="http://schemas.microsoft.com/office/powerpoint/2010/main" val="4128017149"/>
      </p:ext>
    </p:extLst>
  </p:cSld>
  <p:clrMapOvr>
    <a:masterClrMapping/>
  </p:clrMapOvr>
  <p:transition spd="slow">
    <p:pull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0" y="185738"/>
            <a:ext cx="5281613" cy="466725"/>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r>
              <a:rPr lang="en-US" alt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TCM </a:t>
            </a:r>
            <a:r>
              <a:rPr lang="en-US" alt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a:t>
            </a:r>
            <a:r>
              <a:rPr lang="en-US" alt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vs- Strategic Alternatives</a:t>
            </a:r>
          </a:p>
        </p:txBody>
      </p:sp>
      <p:pic>
        <p:nvPicPr>
          <p:cNvPr id="28675" name="Picture 3" descr="04_03"/>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b="6554"/>
          <a:stretch/>
        </p:blipFill>
        <p:spPr>
          <a:xfrm>
            <a:off x="0" y="3005138"/>
            <a:ext cx="8780463" cy="3406775"/>
          </a:xfrm>
        </p:spPr>
      </p:pic>
      <p:sp>
        <p:nvSpPr>
          <p:cNvPr id="11" name="Content Placeholder 2"/>
          <p:cNvSpPr txBox="1">
            <a:spLocks/>
          </p:cNvSpPr>
          <p:nvPr/>
        </p:nvSpPr>
        <p:spPr>
          <a:xfrm>
            <a:off x="228601" y="1066800"/>
            <a:ext cx="8915400" cy="2588401"/>
          </a:xfrm>
          <a:prstGeom prst="rect">
            <a:avLst/>
          </a:prstGeom>
        </p:spPr>
        <p:txBody>
          <a:bodyPr/>
          <a:lstStyle>
            <a:lvl1pPr marL="342900" indent="-342900" algn="l" defTabSz="912813" rtl="0" eaLnBrk="0" fontAlgn="base" hangingPunct="0">
              <a:spcBef>
                <a:spcPct val="0"/>
              </a:spcBef>
              <a:spcAft>
                <a:spcPct val="0"/>
              </a:spcAft>
              <a:buClr>
                <a:schemeClr val="accent1"/>
              </a:buClr>
              <a:buSzPct val="110000"/>
              <a:buFont typeface="Wingdings" pitchFamily="2" charset="2"/>
              <a:defRPr sz="1600">
                <a:solidFill>
                  <a:schemeClr val="tx1"/>
                </a:solidFill>
                <a:latin typeface="+mn-lt"/>
                <a:ea typeface="+mn-ea"/>
                <a:cs typeface="+mn-cs"/>
              </a:defRPr>
            </a:lvl1pPr>
            <a:lvl2pPr marL="198438" indent="-196850" algn="l" defTabSz="912813" rtl="0" eaLnBrk="0" fontAlgn="base" hangingPunct="0">
              <a:spcBef>
                <a:spcPct val="0"/>
              </a:spcBef>
              <a:spcAft>
                <a:spcPct val="0"/>
              </a:spcAft>
              <a:buClr>
                <a:schemeClr val="accent1"/>
              </a:buClr>
              <a:buSzPct val="110000"/>
              <a:buFont typeface="Wingdings" pitchFamily="2" charset="2"/>
              <a:buChar char="§"/>
              <a:defRPr sz="1600">
                <a:solidFill>
                  <a:schemeClr val="tx1"/>
                </a:solidFill>
                <a:latin typeface="+mn-lt"/>
                <a:cs typeface="+mn-cs"/>
              </a:defRPr>
            </a:lvl2pPr>
            <a:lvl3pPr marL="400050" indent="-185738" algn="l" defTabSz="912813" rtl="0" eaLnBrk="0" fontAlgn="base" hangingPunct="0">
              <a:spcBef>
                <a:spcPct val="0"/>
              </a:spcBef>
              <a:spcAft>
                <a:spcPct val="0"/>
              </a:spcAft>
              <a:buClr>
                <a:schemeClr val="tx1"/>
              </a:buClr>
              <a:buFont typeface="Arial" charset="0"/>
              <a:buChar char="-"/>
              <a:defRPr sz="1600">
                <a:solidFill>
                  <a:schemeClr val="tx1"/>
                </a:solidFill>
                <a:latin typeface="+mn-lt"/>
                <a:cs typeface="+mn-cs"/>
              </a:defRPr>
            </a:lvl3pPr>
            <a:lvl4pPr marL="584200" indent="-171450" algn="l" defTabSz="912813" rtl="0" eaLnBrk="0" fontAlgn="base" hangingPunct="0">
              <a:spcBef>
                <a:spcPct val="0"/>
              </a:spcBef>
              <a:spcAft>
                <a:spcPct val="0"/>
              </a:spcAft>
              <a:buClr>
                <a:schemeClr val="tx1"/>
              </a:buClr>
              <a:buFont typeface="Arial" charset="0"/>
              <a:buChar char="•"/>
              <a:defRPr sz="1600">
                <a:solidFill>
                  <a:schemeClr val="tx1"/>
                </a:solidFill>
                <a:latin typeface="+mn-lt"/>
                <a:cs typeface="+mn-cs"/>
              </a:defRPr>
            </a:lvl4pPr>
            <a:lvl5pPr marL="771525" indent="-185738" algn="l" defTabSz="912813" rtl="0" eaLnBrk="0" fontAlgn="base" hangingPunct="0">
              <a:spcBef>
                <a:spcPct val="0"/>
              </a:spcBef>
              <a:spcAft>
                <a:spcPct val="0"/>
              </a:spcAft>
              <a:buChar char="»"/>
              <a:defRPr sz="1600">
                <a:solidFill>
                  <a:schemeClr val="tx1"/>
                </a:solidFill>
                <a:latin typeface="+mn-lt"/>
                <a:cs typeface="+mn-cs"/>
              </a:defRPr>
            </a:lvl5pPr>
            <a:lvl6pPr marL="1228725" indent="-185738" algn="l" defTabSz="912813" rtl="0" fontAlgn="base">
              <a:spcBef>
                <a:spcPct val="0"/>
              </a:spcBef>
              <a:spcAft>
                <a:spcPct val="0"/>
              </a:spcAft>
              <a:buChar char="»"/>
              <a:defRPr sz="1600">
                <a:solidFill>
                  <a:schemeClr val="tx1"/>
                </a:solidFill>
                <a:latin typeface="+mn-lt"/>
                <a:cs typeface="+mn-cs"/>
              </a:defRPr>
            </a:lvl6pPr>
            <a:lvl7pPr marL="1685925" indent="-185738" algn="l" defTabSz="912813" rtl="0" fontAlgn="base">
              <a:spcBef>
                <a:spcPct val="0"/>
              </a:spcBef>
              <a:spcAft>
                <a:spcPct val="0"/>
              </a:spcAft>
              <a:buChar char="»"/>
              <a:defRPr sz="1600">
                <a:solidFill>
                  <a:schemeClr val="tx1"/>
                </a:solidFill>
                <a:latin typeface="+mn-lt"/>
                <a:cs typeface="+mn-cs"/>
              </a:defRPr>
            </a:lvl7pPr>
            <a:lvl8pPr marL="2143125" indent="-185738" algn="l" defTabSz="912813" rtl="0" fontAlgn="base">
              <a:spcBef>
                <a:spcPct val="0"/>
              </a:spcBef>
              <a:spcAft>
                <a:spcPct val="0"/>
              </a:spcAft>
              <a:buChar char="»"/>
              <a:defRPr sz="1600">
                <a:solidFill>
                  <a:schemeClr val="tx1"/>
                </a:solidFill>
                <a:latin typeface="+mn-lt"/>
                <a:cs typeface="+mn-cs"/>
              </a:defRPr>
            </a:lvl8pPr>
            <a:lvl9pPr marL="2600325" indent="-185738" algn="l" defTabSz="912813" rtl="0" fontAlgn="base">
              <a:spcBef>
                <a:spcPct val="0"/>
              </a:spcBef>
              <a:spcAft>
                <a:spcPct val="0"/>
              </a:spcAft>
              <a:buChar char="»"/>
              <a:defRPr sz="1600">
                <a:solidFill>
                  <a:schemeClr val="tx1"/>
                </a:solidFill>
                <a:latin typeface="+mn-lt"/>
                <a:cs typeface="+mn-cs"/>
              </a:defRPr>
            </a:lvl9pPr>
          </a:lstStyle>
          <a:p>
            <a:pPr marL="0" lvl="1" indent="0">
              <a:spcBef>
                <a:spcPts val="600"/>
              </a:spcBef>
              <a:spcAft>
                <a:spcPts val="600"/>
              </a:spcAft>
              <a:buClr>
                <a:srgbClr val="923222"/>
              </a:buClr>
              <a:buSzPct val="125000"/>
              <a:buFont typeface="Wingdings" pitchFamily="2" charset="2"/>
              <a:buNone/>
              <a:defRPr/>
            </a:pPr>
            <a:r>
              <a:rPr lang="en-US" altLang="en-US" sz="2800" dirty="0">
                <a:solidFill>
                  <a:srgbClr val="000000"/>
                </a:solidFill>
                <a:latin typeface="Calibri" panose="020F0502020204030204" pitchFamily="34" charset="0"/>
              </a:rPr>
              <a:t>As volume goes up .  .  .</a:t>
            </a:r>
          </a:p>
          <a:p>
            <a:pPr marL="914400" lvl="2" indent="-457200">
              <a:spcBef>
                <a:spcPts val="600"/>
              </a:spcBef>
              <a:spcAft>
                <a:spcPts val="600"/>
              </a:spcAft>
              <a:buClr>
                <a:srgbClr val="923222"/>
              </a:buClr>
              <a:buSzPct val="125000"/>
              <a:buFont typeface="+mj-lt"/>
              <a:buAutoNum type="alphaUcPeriod"/>
              <a:defRPr/>
            </a:pPr>
            <a:r>
              <a:rPr lang="en-US" altLang="en-US" sz="2000" b="1" dirty="0">
                <a:solidFill>
                  <a:srgbClr val="000000"/>
                </a:solidFill>
                <a:latin typeface="Calibri" panose="020F0502020204030204" pitchFamily="34" charset="0"/>
              </a:rPr>
              <a:t>Manufacturing</a:t>
            </a:r>
            <a:r>
              <a:rPr lang="en-US" altLang="en-US" sz="2000" dirty="0">
                <a:solidFill>
                  <a:srgbClr val="000000"/>
                </a:solidFill>
                <a:latin typeface="Calibri" panose="020F0502020204030204" pitchFamily="34" charset="0"/>
              </a:rPr>
              <a:t> and </a:t>
            </a:r>
            <a:r>
              <a:rPr lang="en-US" altLang="en-US" sz="2000" b="1" dirty="0">
                <a:solidFill>
                  <a:srgbClr val="000000"/>
                </a:solidFill>
                <a:latin typeface="Calibri" panose="020F0502020204030204" pitchFamily="34" charset="0"/>
              </a:rPr>
              <a:t>Procurement</a:t>
            </a:r>
            <a:r>
              <a:rPr lang="en-US" altLang="en-US" sz="2000" dirty="0">
                <a:solidFill>
                  <a:srgbClr val="000000"/>
                </a:solidFill>
                <a:latin typeface="Calibri" panose="020F0502020204030204" pitchFamily="34" charset="0"/>
              </a:rPr>
              <a:t> costs go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down</a:t>
            </a:r>
            <a:r>
              <a:rPr lang="en-US" altLang="en-US" sz="2000"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altLang="en-US" sz="2000" dirty="0">
                <a:solidFill>
                  <a:srgbClr val="000000"/>
                </a:solidFill>
                <a:latin typeface="Calibri" panose="020F0502020204030204" pitchFamily="34" charset="0"/>
              </a:rPr>
              <a:t>due to economies of scale</a:t>
            </a:r>
            <a:r>
              <a:rPr lang="en-US" altLang="en-US" sz="2000" dirty="0">
                <a:solidFill>
                  <a:srgbClr val="000000">
                    <a:lumMod val="75000"/>
                    <a:lumOff val="25000"/>
                  </a:srgbClr>
                </a:solidFill>
                <a:latin typeface="Calibri" panose="020F0502020204030204" pitchFamily="34" charset="0"/>
              </a:rPr>
              <a:t>.  </a:t>
            </a:r>
            <a:r>
              <a:rPr lang="en-US" altLang="en-US" sz="2000" dirty="0">
                <a:solidFill>
                  <a:srgbClr val="000000"/>
                </a:solidFill>
                <a:latin typeface="Calibri" panose="020F0502020204030204" pitchFamily="34" charset="0"/>
              </a:rPr>
              <a:t>Generally-step function applies as more capital is required to produce.</a:t>
            </a:r>
          </a:p>
          <a:p>
            <a:pPr marL="914400" lvl="2" indent="-457200">
              <a:spcBef>
                <a:spcPts val="600"/>
              </a:spcBef>
              <a:spcAft>
                <a:spcPts val="600"/>
              </a:spcAft>
              <a:buClr>
                <a:srgbClr val="923222"/>
              </a:buClr>
              <a:buSzPct val="125000"/>
              <a:buFont typeface="+mj-lt"/>
              <a:buAutoNum type="alphaUcPeriod" startAt="2"/>
              <a:defRPr/>
            </a:pPr>
            <a:r>
              <a:rPr lang="en-US" altLang="en-US" sz="2000" b="1" dirty="0">
                <a:solidFill>
                  <a:srgbClr val="000000"/>
                </a:solidFill>
                <a:latin typeface="Calibri" panose="020F0502020204030204" pitchFamily="34" charset="0"/>
              </a:rPr>
              <a:t>Inventory</a:t>
            </a:r>
            <a:r>
              <a:rPr lang="en-US" altLang="en-US" sz="2000" dirty="0">
                <a:solidFill>
                  <a:srgbClr val="000000"/>
                </a:solidFill>
                <a:latin typeface="Calibri" panose="020F0502020204030204" pitchFamily="34" charset="0"/>
              </a:rPr>
              <a:t> and </a:t>
            </a:r>
            <a:r>
              <a:rPr lang="en-US" altLang="en-US" sz="2000" b="1" dirty="0">
                <a:solidFill>
                  <a:srgbClr val="000000"/>
                </a:solidFill>
                <a:latin typeface="Calibri" panose="020F0502020204030204" pitchFamily="34" charset="0"/>
              </a:rPr>
              <a:t>Warehousing</a:t>
            </a:r>
            <a:r>
              <a:rPr lang="en-US" altLang="en-US" sz="2000" dirty="0">
                <a:solidFill>
                  <a:srgbClr val="000000"/>
                </a:solidFill>
                <a:latin typeface="Calibri" panose="020F0502020204030204" pitchFamily="34" charset="0"/>
              </a:rPr>
              <a:t> costs go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up</a:t>
            </a:r>
            <a:r>
              <a:rPr lang="en-US" altLang="en-US" sz="2000" dirty="0">
                <a:solidFill>
                  <a:srgbClr val="923222"/>
                </a:solidFill>
                <a:latin typeface="Calibri" panose="020F0502020204030204" pitchFamily="34" charset="0"/>
              </a:rPr>
              <a:t>.</a:t>
            </a:r>
            <a:endParaRPr lang="en-US" altLang="en-US" sz="2000" b="1" dirty="0">
              <a:solidFill>
                <a:srgbClr val="000000"/>
              </a:solidFill>
              <a:latin typeface="Calibri" panose="020F0502020204030204" pitchFamily="34" charset="0"/>
            </a:endParaRPr>
          </a:p>
          <a:p>
            <a:pPr marL="914400" lvl="2" indent="-457200">
              <a:spcBef>
                <a:spcPts val="600"/>
              </a:spcBef>
              <a:spcAft>
                <a:spcPts val="600"/>
              </a:spcAft>
              <a:buClr>
                <a:srgbClr val="923222"/>
              </a:buClr>
              <a:buSzPct val="125000"/>
              <a:buFont typeface="+mj-lt"/>
              <a:buAutoNum type="alphaUcPeriod" startAt="2"/>
              <a:defRPr/>
            </a:pPr>
            <a:r>
              <a:rPr lang="en-US" altLang="en-US" sz="2000" b="1" dirty="0">
                <a:solidFill>
                  <a:srgbClr val="000000"/>
                </a:solidFill>
                <a:latin typeface="Calibri" panose="020F0502020204030204" pitchFamily="34" charset="0"/>
              </a:rPr>
              <a:t>Transportation</a:t>
            </a:r>
            <a:r>
              <a:rPr lang="en-US" altLang="en-US" sz="2000" dirty="0">
                <a:solidFill>
                  <a:srgbClr val="000000"/>
                </a:solidFill>
                <a:latin typeface="Calibri" panose="020F0502020204030204" pitchFamily="34" charset="0"/>
              </a:rPr>
              <a:t> costs go </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down</a:t>
            </a:r>
            <a:r>
              <a:rPr lang="en-US" altLang="en-US" sz="2000" dirty="0">
                <a:solidFill>
                  <a:srgbClr val="000000"/>
                </a:solidFill>
                <a:latin typeface="Calibri" panose="020F0502020204030204" pitchFamily="34" charset="0"/>
              </a:rPr>
              <a:t>, but level off at high volumes as the shipping container gets filled to capacity and another container must be used.</a:t>
            </a:r>
          </a:p>
        </p:txBody>
      </p:sp>
      <p:grpSp>
        <p:nvGrpSpPr>
          <p:cNvPr id="5" name="Group 4"/>
          <p:cNvGrpSpPr/>
          <p:nvPr/>
        </p:nvGrpSpPr>
        <p:grpSpPr>
          <a:xfrm>
            <a:off x="653597" y="6413890"/>
            <a:ext cx="6750621" cy="338554"/>
            <a:chOff x="651770" y="6413890"/>
            <a:chExt cx="5884822" cy="338554"/>
          </a:xfrm>
        </p:grpSpPr>
        <p:sp>
          <p:nvSpPr>
            <p:cNvPr id="2" name="TextBox 1"/>
            <p:cNvSpPr txBox="1"/>
            <p:nvPr/>
          </p:nvSpPr>
          <p:spPr>
            <a:xfrm>
              <a:off x="651770" y="6413890"/>
              <a:ext cx="525259" cy="338554"/>
            </a:xfrm>
            <a:prstGeom prst="rect">
              <a:avLst/>
            </a:prstGeom>
            <a:noFill/>
          </p:spPr>
          <p:txBody>
            <a:bodyPr wrap="none" rtlCol="0">
              <a:spAutoFit/>
            </a:bodyPr>
            <a:lstStyle/>
            <a:p>
              <a:pPr algn="ctr"/>
              <a:r>
                <a:rPr lang="en-US" sz="1600" b="1" dirty="0">
                  <a:solidFill>
                    <a:srgbClr val="923222"/>
                  </a:solidFill>
                  <a:effectLst>
                    <a:outerShdw blurRad="38100" dist="38100" dir="2700000" algn="tl">
                      <a:srgbClr val="000000">
                        <a:alpha val="43137"/>
                      </a:srgbClr>
                    </a:outerShdw>
                  </a:effectLst>
                </a:rPr>
                <a:t>ETO</a:t>
              </a:r>
            </a:p>
          </p:txBody>
        </p:sp>
        <p:sp>
          <p:nvSpPr>
            <p:cNvPr id="12" name="TextBox 11"/>
            <p:cNvSpPr txBox="1"/>
            <p:nvPr/>
          </p:nvSpPr>
          <p:spPr>
            <a:xfrm>
              <a:off x="2424650" y="6413890"/>
              <a:ext cx="556002" cy="338554"/>
            </a:xfrm>
            <a:prstGeom prst="rect">
              <a:avLst/>
            </a:prstGeom>
            <a:noFill/>
          </p:spPr>
          <p:txBody>
            <a:bodyPr wrap="none" rtlCol="0">
              <a:spAutoFit/>
            </a:bodyPr>
            <a:lstStyle/>
            <a:p>
              <a:pPr algn="ctr"/>
              <a:r>
                <a:rPr lang="en-US" sz="1600" b="1" dirty="0">
                  <a:solidFill>
                    <a:srgbClr val="923222"/>
                  </a:solidFill>
                  <a:effectLst>
                    <a:outerShdw blurRad="38100" dist="38100" dir="2700000" algn="tl">
                      <a:srgbClr val="000000">
                        <a:alpha val="43137"/>
                      </a:srgbClr>
                    </a:outerShdw>
                  </a:effectLst>
                </a:rPr>
                <a:t>MTO</a:t>
              </a:r>
            </a:p>
          </p:txBody>
        </p:sp>
        <p:sp>
          <p:nvSpPr>
            <p:cNvPr id="13" name="TextBox 12"/>
            <p:cNvSpPr txBox="1"/>
            <p:nvPr/>
          </p:nvSpPr>
          <p:spPr>
            <a:xfrm>
              <a:off x="4228173" y="6413890"/>
              <a:ext cx="521738" cy="338554"/>
            </a:xfrm>
            <a:prstGeom prst="rect">
              <a:avLst/>
            </a:prstGeom>
            <a:noFill/>
          </p:spPr>
          <p:txBody>
            <a:bodyPr wrap="none" rtlCol="0">
              <a:spAutoFit/>
            </a:bodyPr>
            <a:lstStyle/>
            <a:p>
              <a:pPr algn="ctr"/>
              <a:r>
                <a:rPr lang="en-US" sz="1600" b="1" dirty="0">
                  <a:solidFill>
                    <a:srgbClr val="923222"/>
                  </a:solidFill>
                  <a:effectLst>
                    <a:outerShdw blurRad="38100" dist="38100" dir="2700000" algn="tl">
                      <a:srgbClr val="000000">
                        <a:alpha val="43137"/>
                      </a:srgbClr>
                    </a:outerShdw>
                  </a:effectLst>
                </a:rPr>
                <a:t>ATO</a:t>
              </a:r>
            </a:p>
          </p:txBody>
        </p:sp>
        <p:sp>
          <p:nvSpPr>
            <p:cNvPr id="14" name="TextBox 13"/>
            <p:cNvSpPr txBox="1"/>
            <p:nvPr/>
          </p:nvSpPr>
          <p:spPr>
            <a:xfrm>
              <a:off x="5998308" y="6413890"/>
              <a:ext cx="538284" cy="338554"/>
            </a:xfrm>
            <a:prstGeom prst="rect">
              <a:avLst/>
            </a:prstGeom>
            <a:noFill/>
          </p:spPr>
          <p:txBody>
            <a:bodyPr wrap="none" rtlCol="0">
              <a:spAutoFit/>
            </a:bodyPr>
            <a:lstStyle/>
            <a:p>
              <a:pPr algn="ctr"/>
              <a:r>
                <a:rPr lang="en-US" sz="1600" b="1" dirty="0">
                  <a:solidFill>
                    <a:srgbClr val="923222"/>
                  </a:solidFill>
                  <a:effectLst>
                    <a:outerShdw blurRad="38100" dist="38100" dir="2700000" algn="tl">
                      <a:srgbClr val="000000">
                        <a:alpha val="43137"/>
                      </a:srgbClr>
                    </a:outerShdw>
                  </a:effectLst>
                </a:rPr>
                <a:t>MTS</a:t>
              </a:r>
            </a:p>
          </p:txBody>
        </p:sp>
      </p:grpSp>
    </p:spTree>
    <p:extLst>
      <p:ext uri="{BB962C8B-B14F-4D97-AF65-F5344CB8AC3E}">
        <p14:creationId xmlns:p14="http://schemas.microsoft.com/office/powerpoint/2010/main" val="481944258"/>
      </p:ext>
    </p:extLst>
  </p:cSld>
  <p:clrMapOvr>
    <a:masterClrMapping/>
  </p:clrMapOvr>
  <p:transition spd="slow">
    <p:pull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b="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15365" name="Rectangle 3"/>
          <p:cNvSpPr>
            <a:spLocks noGrp="1" noChangeArrowheads="1"/>
          </p:cNvSpPr>
          <p:nvPr>
            <p:ph idx="1"/>
          </p:nvPr>
        </p:nvSpPr>
        <p:spPr>
          <a:xfrm>
            <a:off x="228600" y="914400"/>
            <a:ext cx="8686800" cy="5455340"/>
          </a:xfrm>
        </p:spPr>
        <p:txBody>
          <a:bodyPr/>
          <a:lstStyle/>
          <a:p>
            <a:pPr marL="0" lvl="1" indent="0">
              <a:spcBef>
                <a:spcPts val="3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1858048709"/>
      </p:ext>
    </p:extLst>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228600" y="914400"/>
            <a:ext cx="8686800" cy="5676900"/>
          </a:xfrm>
        </p:spPr>
        <p:txBody>
          <a:bodyPr/>
          <a:lstStyle/>
          <a:p>
            <a:pPr marL="3175" lvl="1" indent="0">
              <a:spcBef>
                <a:spcPts val="1800"/>
              </a:spcBef>
              <a:spcAft>
                <a:spcPts val="1800"/>
              </a:spcAft>
              <a:buNone/>
            </a:pPr>
            <a:r>
              <a:rPr lang="en-US" altLang="en-US" sz="32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LEAN</a:t>
            </a:r>
            <a:r>
              <a:rPr lang="en-US" altLang="en-US" sz="3200" b="1" dirty="0">
                <a:solidFill>
                  <a:srgbClr val="923222"/>
                </a:solidFill>
                <a:latin typeface="Calibri" panose="020F0502020204030204" pitchFamily="34" charset="0"/>
                <a:ea typeface="ＭＳ Ｐゴシック" panose="020B0600070205080204" pitchFamily="34" charset="-128"/>
              </a:rPr>
              <a:t> </a:t>
            </a:r>
            <a:r>
              <a:rPr lang="en-US" altLang="en-US" sz="3200" b="1" dirty="0">
                <a:latin typeface="Calibri" panose="020F0502020204030204" pitchFamily="34" charset="0"/>
                <a:ea typeface="ＭＳ Ｐゴシック" panose="020B0600070205080204" pitchFamily="34" charset="-128"/>
              </a:rPr>
              <a:t>–</a:t>
            </a:r>
            <a:r>
              <a:rPr lang="en-US" altLang="en-US" sz="3200" b="1" dirty="0">
                <a:solidFill>
                  <a:srgbClr val="FF6600"/>
                </a:solidFill>
                <a:latin typeface="Calibri" panose="020F0502020204030204" pitchFamily="34" charset="0"/>
                <a:ea typeface="ＭＳ Ｐゴシック" panose="020B0600070205080204" pitchFamily="34" charset="-128"/>
              </a:rPr>
              <a:t> </a:t>
            </a:r>
            <a:r>
              <a:rPr lang="en-US" altLang="en-US" sz="3200" dirty="0">
                <a:latin typeface="Calibri" panose="020F0502020204030204" pitchFamily="34" charset="0"/>
                <a:ea typeface="ＭＳ Ｐゴシック" panose="020B0600070205080204" pitchFamily="34" charset="-128"/>
              </a:rPr>
              <a:t>is an operating</a:t>
            </a:r>
            <a:r>
              <a:rPr lang="en-US" altLang="en-US" sz="32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3200" dirty="0">
                <a:latin typeface="Calibri" panose="020F0502020204030204" pitchFamily="34" charset="0"/>
                <a:ea typeface="ＭＳ Ｐゴシック" panose="020B0600070205080204" pitchFamily="34" charset="-128"/>
              </a:rPr>
              <a:t>philosophy of </a:t>
            </a:r>
            <a:r>
              <a:rPr lang="en-US" altLang="en-US" sz="32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waste reduction</a:t>
            </a:r>
            <a:r>
              <a:rPr lang="en-US" altLang="en-US" sz="32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3200" dirty="0">
                <a:latin typeface="Calibri" panose="020F0502020204030204" pitchFamily="34" charset="0"/>
                <a:ea typeface="ＭＳ Ｐゴシック" panose="020B0600070205080204" pitchFamily="34" charset="-128"/>
              </a:rPr>
              <a:t>and value enhancement.  It was originally created as the Toyota Production System (TPS) by key Toyota executives.</a:t>
            </a:r>
          </a:p>
          <a:p>
            <a:pPr marL="3175" lvl="1" indent="0">
              <a:spcBef>
                <a:spcPts val="1800"/>
              </a:spcBef>
              <a:spcAft>
                <a:spcPts val="1800"/>
              </a:spcAft>
              <a:buNone/>
            </a:pPr>
            <a:r>
              <a:rPr lang="en-US" altLang="en-US" sz="32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Six Sigma </a:t>
            </a:r>
            <a:r>
              <a:rPr lang="en-US" altLang="en-US" sz="3200" b="1" dirty="0">
                <a:latin typeface="Calibri" panose="020F0502020204030204" pitchFamily="34" charset="0"/>
                <a:ea typeface="ＭＳ Ｐゴシック" panose="020B0600070205080204" pitchFamily="34" charset="-128"/>
              </a:rPr>
              <a:t>– </a:t>
            </a:r>
            <a:r>
              <a:rPr lang="en-US" altLang="en-US" sz="3200" kern="1200" dirty="0">
                <a:latin typeface="Calibri" panose="020F0502020204030204" pitchFamily="34" charset="0"/>
                <a:cs typeface="Arial" panose="020B0604020202020204" pitchFamily="34" charset="0"/>
              </a:rPr>
              <a:t>is a disciplined, statistical-based, data-driven methodology for identifying and removing the </a:t>
            </a:r>
            <a:r>
              <a:rPr lang="en-US" altLang="en-US" sz="3200" b="1" u="sng"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causes of defects</a:t>
            </a:r>
            <a:r>
              <a:rPr lang="en-US" alt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 </a:t>
            </a:r>
            <a:r>
              <a:rPr lang="en-US" altLang="en-US" sz="3200" kern="1200" dirty="0">
                <a:latin typeface="Calibri" panose="020F0502020204030204" pitchFamily="34" charset="0"/>
                <a:cs typeface="Arial" panose="020B0604020202020204" pitchFamily="34" charset="0"/>
              </a:rPr>
              <a:t>(errors) and </a:t>
            </a:r>
            <a:r>
              <a:rPr lang="en-US" altLang="en-US" sz="3200" b="1" u="sng"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minimizing variability</a:t>
            </a:r>
            <a:r>
              <a:rPr lang="en-US" altLang="en-US" sz="3200" b="1" kern="1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 </a:t>
            </a:r>
            <a:r>
              <a:rPr lang="en-US" altLang="en-US" sz="3200" kern="1200" dirty="0">
                <a:latin typeface="Calibri" panose="020F0502020204030204" pitchFamily="34" charset="0"/>
                <a:cs typeface="Arial" panose="020B0604020202020204" pitchFamily="34" charset="0"/>
              </a:rPr>
              <a:t>in manufacturing and in business processes.  It was originally developed by Motorola.</a:t>
            </a:r>
          </a:p>
        </p:txBody>
      </p:sp>
      <p:sp>
        <p:nvSpPr>
          <p:cNvPr id="33794" name="Rectangle 2"/>
          <p:cNvSpPr>
            <a:spLocks noGrp="1" noChangeArrowheads="1"/>
          </p:cNvSpPr>
          <p:nvPr>
            <p:ph type="title"/>
          </p:nvPr>
        </p:nvSpPr>
        <p:spPr>
          <a:xfrm>
            <a:off x="228600" y="199225"/>
            <a:ext cx="6553200" cy="363549"/>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LEAN and Six Sigma</a:t>
            </a:r>
          </a:p>
        </p:txBody>
      </p:sp>
    </p:spTree>
    <p:extLst>
      <p:ext uri="{BB962C8B-B14F-4D97-AF65-F5344CB8AC3E}">
        <p14:creationId xmlns:p14="http://schemas.microsoft.com/office/powerpoint/2010/main" val="2116634866"/>
      </p:ext>
    </p:extLst>
  </p:cSld>
  <p:clrMapOvr>
    <a:masterClrMapping/>
  </p:clrMapOvr>
  <p:transition spd="slow">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 1"/>
          <p:cNvSpPr/>
          <p:nvPr/>
        </p:nvSpPr>
        <p:spPr bwMode="auto">
          <a:xfrm>
            <a:off x="228601" y="1239715"/>
            <a:ext cx="5143500" cy="4994031"/>
          </a:xfrm>
          <a:prstGeom prst="homePlate">
            <a:avLst>
              <a:gd name="adj" fmla="val 20053"/>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0" name="Content Placeholder 2"/>
          <p:cNvSpPr>
            <a:spLocks noGrp="1"/>
          </p:cNvSpPr>
          <p:nvPr>
            <p:ph idx="1"/>
          </p:nvPr>
        </p:nvSpPr>
        <p:spPr>
          <a:xfrm>
            <a:off x="325315" y="1268086"/>
            <a:ext cx="4721470" cy="4953000"/>
          </a:xfrm>
        </p:spPr>
        <p:txBody>
          <a:bodyPr/>
          <a:lstStyle/>
          <a:p>
            <a:pPr marL="0" indent="0">
              <a:buNone/>
            </a:pPr>
            <a:r>
              <a:rPr lang="en-US" sz="2400" b="1" dirty="0">
                <a:latin typeface="Calibri" panose="020F0502020204030204" pitchFamily="34" charset="0"/>
              </a:rPr>
              <a:t>Lean</a:t>
            </a:r>
            <a:r>
              <a:rPr lang="en-US" sz="2400" dirty="0">
                <a:latin typeface="Calibri" panose="020F0502020204030204" pitchFamily="34" charset="0"/>
                <a:sym typeface="Wingdings" pitchFamily="2" charset="2"/>
              </a:rPr>
              <a:t> improves the supply chain “flow” by eliminating waste</a:t>
            </a:r>
          </a:p>
          <a:p>
            <a:pPr lvl="1"/>
            <a:endParaRPr lang="en-US" sz="2400" dirty="0">
              <a:latin typeface="Calibri" panose="020F0502020204030204" pitchFamily="34" charset="0"/>
              <a:sym typeface="Wingdings" pitchFamily="2" charset="2"/>
            </a:endParaRPr>
          </a:p>
          <a:p>
            <a:pPr lvl="1"/>
            <a:endParaRPr lang="en-US" sz="2400" dirty="0">
              <a:latin typeface="Calibri" panose="020F0502020204030204" pitchFamily="34" charset="0"/>
              <a:sym typeface="Wingdings" pitchFamily="2" charset="2"/>
            </a:endParaRPr>
          </a:p>
          <a:p>
            <a:pPr marL="411162" lvl="1" indent="0">
              <a:buNone/>
            </a:pPr>
            <a:endParaRPr lang="en-US" sz="2400" dirty="0">
              <a:latin typeface="Calibri" panose="020F0502020204030204" pitchFamily="34" charset="0"/>
              <a:sym typeface="Wingdings" pitchFamily="2" charset="2"/>
            </a:endParaRPr>
          </a:p>
          <a:p>
            <a:pPr marL="0" indent="0">
              <a:buNone/>
            </a:pPr>
            <a:r>
              <a:rPr lang="en-US" sz="2400" b="1" dirty="0">
                <a:latin typeface="Calibri" panose="020F0502020204030204" pitchFamily="34" charset="0"/>
                <a:sym typeface="Wingdings" pitchFamily="2" charset="2"/>
              </a:rPr>
              <a:t>Six Sigma </a:t>
            </a:r>
            <a:r>
              <a:rPr lang="en-US" sz="2400" dirty="0">
                <a:latin typeface="Calibri" panose="020F0502020204030204" pitchFamily="34" charset="0"/>
                <a:sym typeface="Wingdings" pitchFamily="2" charset="2"/>
              </a:rPr>
              <a:t>improves the supply chain “process” by reducing variation</a:t>
            </a:r>
            <a:endParaRPr lang="en-US" sz="2400" dirty="0">
              <a:latin typeface="Calibri" panose="020F0502020204030204" pitchFamily="34" charset="0"/>
            </a:endParaRPr>
          </a:p>
        </p:txBody>
      </p:sp>
      <p:pic>
        <p:nvPicPr>
          <p:cNvPr id="11" name="Picture 4" descr="H:\LPCHUNG\BOAT.TI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334491" y="4760843"/>
            <a:ext cx="1948296" cy="1360715"/>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a:extLst>
            <a:ext uri="{909E8E84-426E-40dd-AFC4-6F175D3DCCD1}">
              <a14:hiddenFill xmlns="" xmlns:a14="http://schemas.microsoft.com/office/drawing/2010/main">
                <a:solidFill>
                  <a:srgbClr val="FFFFFF"/>
                </a:solidFill>
              </a14:hiddenFill>
            </a:ext>
          </a:extLst>
        </p:spPr>
      </p:pic>
      <p:pic>
        <p:nvPicPr>
          <p:cNvPr id="12" name="Picture 6" descr="C:\Users\Allan BigMac\AppData\Local\Microsoft\Windows\Temporary Internet Files\Content.IE5\YPOUY4XN\MP900444119[1].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334491" y="2136281"/>
            <a:ext cx="1948296" cy="1385768"/>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a:extLst>
            <a:ext uri="{909E8E84-426E-40dd-AFC4-6F175D3DCCD1}">
              <a14:hiddenFill xmlns="" xmlns:a14="http://schemas.microsoft.com/office/drawing/2010/main">
                <a:solidFill>
                  <a:srgbClr val="FFFFFF"/>
                </a:solidFill>
              </a14:hiddenFill>
            </a:ext>
          </a:extLst>
        </p:spPr>
      </p:pic>
      <p:sp>
        <p:nvSpPr>
          <p:cNvPr id="16" name="Rectangle 2"/>
          <p:cNvSpPr>
            <a:spLocks noGrp="1" noChangeArrowheads="1"/>
          </p:cNvSpPr>
          <p:nvPr>
            <p:ph type="title"/>
          </p:nvPr>
        </p:nvSpPr>
        <p:spPr>
          <a:xfrm>
            <a:off x="228600" y="199225"/>
            <a:ext cx="6553200" cy="363549"/>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LEAN and Six Sigma </a:t>
            </a:r>
            <a:r>
              <a:rPr lang="en-US" altLang="en-US" sz="2000" b="0" i="1" kern="1200" dirty="0">
                <a:solidFill>
                  <a:srgbClr val="923222"/>
                </a:solidFill>
                <a:latin typeface="Calibri" panose="020F0502020204030204" pitchFamily="34" charset="0"/>
                <a:ea typeface="+mn-ea"/>
                <a:cs typeface="Arial" charset="0"/>
              </a:rPr>
              <a:t>(continued)</a:t>
            </a:r>
            <a:endPar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grpSp>
        <p:nvGrpSpPr>
          <p:cNvPr id="6" name="Group 5"/>
          <p:cNvGrpSpPr/>
          <p:nvPr/>
        </p:nvGrpSpPr>
        <p:grpSpPr>
          <a:xfrm>
            <a:off x="5162550" y="1165311"/>
            <a:ext cx="3924300" cy="5136977"/>
            <a:chOff x="5219700" y="1573823"/>
            <a:chExt cx="3924300" cy="5136977"/>
          </a:xfrm>
        </p:grpSpPr>
        <p:pic>
          <p:nvPicPr>
            <p:cNvPr id="13" name="Picture 10" descr="C:\Users\Allan BigMac\AppData\Local\Microsoft\Windows\Temporary Internet Files\Content.IE5\7L9C7AFJ\MP900438658[1].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43929" y="2944485"/>
              <a:ext cx="3075842" cy="274189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5576603" y="1573823"/>
              <a:ext cx="3210494" cy="1200329"/>
            </a:xfrm>
            <a:prstGeom prst="rect">
              <a:avLst/>
            </a:prstGeom>
            <a:noFill/>
          </p:spPr>
          <p:txBody>
            <a:bodyPr wrap="square" rtlCol="0">
              <a:spAutoFit/>
            </a:bodyPr>
            <a:lstStyle/>
            <a:p>
              <a:pPr algn="ctr"/>
              <a:r>
                <a:rPr lang="en-US" dirty="0">
                  <a:latin typeface="Calibri" panose="020F0502020204030204" pitchFamily="34" charset="0"/>
                </a:rPr>
                <a:t>Combining </a:t>
              </a:r>
              <a:r>
                <a:rPr lang="en-US" b="1" dirty="0">
                  <a:latin typeface="Calibri" panose="020F0502020204030204" pitchFamily="34" charset="0"/>
                </a:rPr>
                <a:t>Lean</a:t>
              </a:r>
              <a:r>
                <a:rPr lang="en-US" dirty="0">
                  <a:latin typeface="Calibri" panose="020F0502020204030204" pitchFamily="34" charset="0"/>
                </a:rPr>
                <a:t> with </a:t>
              </a:r>
              <a:r>
                <a:rPr lang="en-US" b="1" dirty="0">
                  <a:latin typeface="Calibri" panose="020F0502020204030204" pitchFamily="34" charset="0"/>
                </a:rPr>
                <a:t>Six Sigma </a:t>
              </a:r>
              <a:r>
                <a:rPr lang="en-US" dirty="0">
                  <a:latin typeface="Calibri" panose="020F0502020204030204" pitchFamily="34" charset="0"/>
                </a:rPr>
                <a:t>results in smooth and steady flow</a:t>
              </a:r>
            </a:p>
          </p:txBody>
        </p:sp>
        <p:sp>
          <p:nvSpPr>
            <p:cNvPr id="3" name="Rectangle 2"/>
            <p:cNvSpPr/>
            <p:nvPr/>
          </p:nvSpPr>
          <p:spPr>
            <a:xfrm>
              <a:off x="5219700" y="5756693"/>
              <a:ext cx="3924300" cy="954107"/>
            </a:xfrm>
            <a:prstGeom prst="rect">
              <a:avLst/>
            </a:prstGeom>
          </p:spPr>
          <p:txBody>
            <a:bodyPr wrap="square">
              <a:spAutoFit/>
            </a:bodyPr>
            <a:lstStyle/>
            <a:p>
              <a:pPr marL="3175" lvl="1" indent="0" algn="ctr">
                <a:spcBef>
                  <a:spcPts val="1800"/>
                </a:spcBef>
                <a:spcAft>
                  <a:spcPts val="1800"/>
                </a:spcAft>
                <a:buNone/>
              </a:pP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LEAN and Six Sigma complement one another</a:t>
              </a:r>
            </a:p>
          </p:txBody>
        </p:sp>
      </p:grpSp>
    </p:spTree>
    <p:extLst>
      <p:ext uri="{BB962C8B-B14F-4D97-AF65-F5344CB8AC3E}">
        <p14:creationId xmlns:p14="http://schemas.microsoft.com/office/powerpoint/2010/main" val="260025043"/>
      </p:ext>
    </p:extLst>
  </p:cSld>
  <p:clrMapOvr>
    <a:masterClrMapping/>
  </p:clrMapOvr>
  <p:transition spd="slow">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body" idx="1"/>
          </p:nvPr>
        </p:nvSpPr>
        <p:spPr>
          <a:xfrm>
            <a:off x="228600" y="914400"/>
            <a:ext cx="8686800" cy="5455340"/>
          </a:xfrm>
        </p:spPr>
        <p:txBody>
          <a:bodyPr/>
          <a:lstStyle/>
          <a:p>
            <a:pPr marL="0" lvl="1" indent="0">
              <a:spcBef>
                <a:spcPts val="3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sp>
        <p:nvSpPr>
          <p:cNvPr id="27650" name="Rectangle 2"/>
          <p:cNvSpPr>
            <a:spLocks noGrp="1" noChangeArrowheads="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b="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3545183707"/>
      </p:ext>
    </p:extLst>
  </p:cSld>
  <p:clrMapOvr>
    <a:masterClrMapping/>
  </p:clrMapOvr>
  <p:transition spd="slow">
    <p:pull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28600" y="137535"/>
            <a:ext cx="8439150" cy="486929"/>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LEAN History</a:t>
            </a:r>
          </a:p>
        </p:txBody>
      </p:sp>
      <p:sp>
        <p:nvSpPr>
          <p:cNvPr id="21507" name="Content Placeholder 2"/>
          <p:cNvSpPr>
            <a:spLocks noGrp="1"/>
          </p:cNvSpPr>
          <p:nvPr>
            <p:ph idx="1"/>
          </p:nvPr>
        </p:nvSpPr>
        <p:spPr>
          <a:xfrm>
            <a:off x="186266" y="884766"/>
            <a:ext cx="6866467" cy="5820833"/>
          </a:xfrm>
        </p:spPr>
        <p:txBody>
          <a:bodyPr>
            <a:noAutofit/>
          </a:bodyPr>
          <a:lstStyle/>
          <a:p>
            <a:pPr marL="287338" indent="-287338">
              <a:spcBef>
                <a:spcPts val="1200"/>
              </a:spcBef>
              <a:spcAft>
                <a:spcPts val="1200"/>
              </a:spcAft>
              <a:buClr>
                <a:srgbClr val="923222"/>
              </a:buClr>
              <a:buSzPct val="115000"/>
              <a:buFont typeface="Wingdings" panose="05000000000000000000" pitchFamily="2" charset="2"/>
              <a:buChar char="§"/>
            </a:pPr>
            <a:r>
              <a:rPr lang="en-US" sz="2400" dirty="0">
                <a:latin typeface="Calibri" panose="020F0502020204030204" pitchFamily="34" charset="0"/>
              </a:rPr>
              <a:t>Starting in the 1910’s, Henry Ford’s </a:t>
            </a:r>
            <a:r>
              <a:rPr lang="en-US" sz="2400" b="1" dirty="0">
                <a:latin typeface="Calibri" panose="020F0502020204030204" pitchFamily="34" charset="0"/>
              </a:rPr>
              <a:t>mass production line </a:t>
            </a:r>
            <a:r>
              <a:rPr lang="en-US" sz="2400" dirty="0">
                <a:latin typeface="Calibri" panose="020F0502020204030204" pitchFamily="34" charset="0"/>
              </a:rPr>
              <a:t>was a first breakthrough by using </a:t>
            </a:r>
            <a:r>
              <a:rPr lang="en-US" sz="2400" b="1" dirty="0">
                <a:latin typeface="Calibri" panose="020F0502020204030204" pitchFamily="34" charset="0"/>
              </a:rPr>
              <a:t>continuous assembly systems </a:t>
            </a:r>
            <a:r>
              <a:rPr lang="en-US" sz="2400" dirty="0">
                <a:latin typeface="Calibri" panose="020F0502020204030204" pitchFamily="34" charset="0"/>
              </a:rPr>
              <a:t>that made parts find their way into finished products                                   </a:t>
            </a:r>
          </a:p>
          <a:p>
            <a:pPr marL="0" indent="0">
              <a:spcBef>
                <a:spcPts val="0"/>
              </a:spcBef>
              <a:spcAft>
                <a:spcPts val="0"/>
              </a:spcAft>
              <a:buClr>
                <a:srgbClr val="923222"/>
              </a:buClr>
              <a:buSzPct val="115000"/>
              <a:buNone/>
            </a:pPr>
            <a:r>
              <a:rPr lang="en-US" sz="2400" dirty="0">
                <a:solidFill>
                  <a:srgbClr val="923222"/>
                </a:solidFill>
                <a:latin typeface="Calibri" panose="020F0502020204030204" pitchFamily="34" charset="0"/>
              </a:rPr>
              <a:t>  </a:t>
            </a:r>
          </a:p>
          <a:p>
            <a:pPr marL="287338" indent="-287338">
              <a:spcBef>
                <a:spcPts val="1200"/>
              </a:spcBef>
              <a:spcAft>
                <a:spcPts val="1200"/>
              </a:spcAft>
              <a:buClr>
                <a:srgbClr val="923222"/>
              </a:buClr>
              <a:buSzPct val="115000"/>
              <a:buFont typeface="Wingdings" panose="05000000000000000000" pitchFamily="2" charset="2"/>
              <a:buChar char="§"/>
            </a:pPr>
            <a:r>
              <a:rPr lang="en-US" sz="2400" dirty="0">
                <a:latin typeface="Calibri" panose="020F0502020204030204" pitchFamily="34" charset="0"/>
              </a:rPr>
              <a:t>In the 1940’s, </a:t>
            </a:r>
            <a:r>
              <a:rPr lang="en-US" sz="2400" dirty="0" err="1">
                <a:latin typeface="Calibri" panose="020F0502020204030204" pitchFamily="34" charset="0"/>
              </a:rPr>
              <a:t>Taichii</a:t>
            </a:r>
            <a:r>
              <a:rPr lang="en-US" sz="2400" dirty="0">
                <a:latin typeface="Calibri" panose="020F0502020204030204" pitchFamily="34" charset="0"/>
              </a:rPr>
              <a:t> </a:t>
            </a:r>
            <a:r>
              <a:rPr lang="en-US" sz="2400" dirty="0" err="1">
                <a:latin typeface="Calibri" panose="020F0502020204030204" pitchFamily="34" charset="0"/>
              </a:rPr>
              <a:t>Ohno</a:t>
            </a:r>
            <a:r>
              <a:rPr lang="en-US" sz="2400" dirty="0">
                <a:latin typeface="Calibri" panose="020F0502020204030204" pitchFamily="34" charset="0"/>
              </a:rPr>
              <a:t> and Shigeo Shingo created the </a:t>
            </a:r>
            <a:r>
              <a:rPr lang="en-US" sz="2400" b="1" dirty="0">
                <a:latin typeface="Calibri" panose="020F0502020204030204" pitchFamily="34" charset="0"/>
              </a:rPr>
              <a:t>Toyota Production System </a:t>
            </a:r>
            <a:r>
              <a:rPr lang="en-US" sz="2400" dirty="0">
                <a:latin typeface="Calibri" panose="020F0502020204030204" pitchFamily="34" charset="0"/>
              </a:rPr>
              <a:t>(TPS), which incorporated Ford’s production system and other techniques to form the basis of what is now known as LEAN. </a:t>
            </a:r>
          </a:p>
          <a:p>
            <a:pPr marL="287338" indent="-287338">
              <a:spcBef>
                <a:spcPts val="1200"/>
              </a:spcBef>
              <a:spcAft>
                <a:spcPts val="1200"/>
              </a:spcAft>
              <a:buClr>
                <a:srgbClr val="923222"/>
              </a:buClr>
              <a:buSzPct val="115000"/>
              <a:buFont typeface="Wingdings" panose="05000000000000000000" pitchFamily="2" charset="2"/>
              <a:buChar char="§"/>
            </a:pPr>
            <a:r>
              <a:rPr lang="en-US" sz="2400" dirty="0">
                <a:latin typeface="Calibri" panose="020F0502020204030204" pitchFamily="34" charset="0"/>
              </a:rPr>
              <a:t>The term </a:t>
            </a:r>
            <a:r>
              <a:rPr lang="en-US" sz="2400" b="1" dirty="0">
                <a:latin typeface="Calibri" panose="020F0502020204030204" pitchFamily="34" charset="0"/>
              </a:rPr>
              <a:t>LEAN</a:t>
            </a:r>
            <a:r>
              <a:rPr lang="en-US" sz="2400" dirty="0">
                <a:latin typeface="Calibri" panose="020F0502020204030204" pitchFamily="34" charset="0"/>
              </a:rPr>
              <a:t> was first coined by John </a:t>
            </a:r>
            <a:r>
              <a:rPr lang="en-US" sz="2400" dirty="0" err="1">
                <a:latin typeface="Calibri" panose="020F0502020204030204" pitchFamily="34" charset="0"/>
              </a:rPr>
              <a:t>Krafcik</a:t>
            </a:r>
            <a:r>
              <a:rPr lang="en-US" sz="2400" dirty="0">
                <a:latin typeface="Calibri" panose="020F0502020204030204" pitchFamily="34" charset="0"/>
              </a:rPr>
              <a:t> in 1988 and the definition was expanded in the 1990 book, </a:t>
            </a:r>
            <a:r>
              <a:rPr lang="en-US" sz="2400" i="1" dirty="0">
                <a:effectLst>
                  <a:outerShdw blurRad="38100" dist="38100" dir="2700000" algn="tl">
                    <a:srgbClr val="000000">
                      <a:alpha val="43137"/>
                    </a:srgbClr>
                  </a:outerShdw>
                </a:effectLst>
                <a:latin typeface="Calibri" panose="020F0502020204030204" pitchFamily="34" charset="0"/>
              </a:rPr>
              <a:t>The Machine that Changed the World</a:t>
            </a:r>
            <a:r>
              <a:rPr lang="en-US" sz="2400" dirty="0">
                <a:latin typeface="Calibri" panose="020F0502020204030204" pitchFamily="34" charset="0"/>
              </a:rPr>
              <a:t>. </a:t>
            </a:r>
          </a:p>
        </p:txBody>
      </p:sp>
      <p:pic>
        <p:nvPicPr>
          <p:cNvPr id="7170" name="Picture 2" descr="Henry Ford"/>
          <p:cNvPicPr>
            <a:picLocks noChangeAspect="1" noChangeArrowheads="1"/>
          </p:cNvPicPr>
          <p:nvPr/>
        </p:nvPicPr>
        <p:blipFill>
          <a:blip r:embed="rId3" cstate="print"/>
          <a:srcRect/>
          <a:stretch>
            <a:fillRect/>
          </a:stretch>
        </p:blipFill>
        <p:spPr bwMode="auto">
          <a:xfrm>
            <a:off x="7286815" y="1045634"/>
            <a:ext cx="1361885" cy="1756832"/>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pic>
      <p:pic>
        <p:nvPicPr>
          <p:cNvPr id="7174" name="Picture 6" descr="The Machine that Changed the World"/>
          <p:cNvPicPr>
            <a:picLocks noChangeAspect="1" noChangeArrowheads="1"/>
          </p:cNvPicPr>
          <p:nvPr/>
        </p:nvPicPr>
        <p:blipFill>
          <a:blip r:embed="rId4" cstate="print"/>
          <a:srcRect/>
          <a:stretch>
            <a:fillRect/>
          </a:stretch>
        </p:blipFill>
        <p:spPr bwMode="auto">
          <a:xfrm>
            <a:off x="8054674" y="5414039"/>
            <a:ext cx="860726" cy="1177261"/>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pic>
      <p:pic>
        <p:nvPicPr>
          <p:cNvPr id="7176" name="Picture 8" descr="ohno"/>
          <p:cNvPicPr>
            <a:picLocks noChangeAspect="1" noChangeArrowheads="1"/>
          </p:cNvPicPr>
          <p:nvPr/>
        </p:nvPicPr>
        <p:blipFill>
          <a:blip r:embed="rId5" cstate="print"/>
          <a:srcRect/>
          <a:stretch>
            <a:fillRect/>
          </a:stretch>
        </p:blipFill>
        <p:spPr bwMode="auto">
          <a:xfrm>
            <a:off x="6942920" y="3197224"/>
            <a:ext cx="952500" cy="1047751"/>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pic>
      <p:pic>
        <p:nvPicPr>
          <p:cNvPr id="7178" name="Picture 10" descr="shingo"/>
          <p:cNvPicPr>
            <a:picLocks noChangeAspect="1" noChangeArrowheads="1"/>
          </p:cNvPicPr>
          <p:nvPr/>
        </p:nvPicPr>
        <p:blipFill>
          <a:blip r:embed="rId6" cstate="print"/>
          <a:srcRect/>
          <a:stretch>
            <a:fillRect/>
          </a:stretch>
        </p:blipFill>
        <p:spPr bwMode="auto">
          <a:xfrm>
            <a:off x="7996591" y="3548688"/>
            <a:ext cx="868009" cy="1036012"/>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60809" y="4936066"/>
            <a:ext cx="947057" cy="1210733"/>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
        <p:nvSpPr>
          <p:cNvPr id="5" name="Rectangle 4">
            <a:hlinkClick r:id="rId8"/>
          </p:cNvPr>
          <p:cNvSpPr/>
          <p:nvPr/>
        </p:nvSpPr>
        <p:spPr bwMode="auto">
          <a:xfrm>
            <a:off x="1346200" y="2480732"/>
            <a:ext cx="2798233" cy="423335"/>
          </a:xfrm>
          <a:prstGeom prst="rect">
            <a:avLst/>
          </a:prstGeom>
          <a:solidFill>
            <a:srgbClr val="FFE497"/>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rPr>
              <a:t>Assembly Line Video</a:t>
            </a:r>
          </a:p>
        </p:txBody>
      </p:sp>
      <p:sp>
        <p:nvSpPr>
          <p:cNvPr id="6" name="Rectangle 5"/>
          <p:cNvSpPr/>
          <p:nvPr/>
        </p:nvSpPr>
        <p:spPr>
          <a:xfrm>
            <a:off x="4304997" y="2605500"/>
            <a:ext cx="686406" cy="276999"/>
          </a:xfrm>
          <a:prstGeom prst="rect">
            <a:avLst/>
          </a:prstGeom>
        </p:spPr>
        <p:txBody>
          <a:bodyPr wrap="none">
            <a:spAutoFit/>
          </a:bodyPr>
          <a:lstStyle/>
          <a:p>
            <a:pPr>
              <a:spcBef>
                <a:spcPts val="1200"/>
              </a:spcBef>
              <a:spcAft>
                <a:spcPts val="1200"/>
              </a:spcAft>
              <a:buClr>
                <a:srgbClr val="923222"/>
              </a:buClr>
              <a:buSzPct val="115000"/>
            </a:pPr>
            <a:r>
              <a:rPr lang="en-US" sz="1200" i="1" dirty="0">
                <a:latin typeface="Calibri" panose="020F0502020204030204" pitchFamily="34" charset="0"/>
              </a:rPr>
              <a:t>(5 mins)</a:t>
            </a:r>
          </a:p>
        </p:txBody>
      </p:sp>
    </p:spTree>
    <p:extLst>
      <p:ext uri="{BB962C8B-B14F-4D97-AF65-F5344CB8AC3E}">
        <p14:creationId xmlns:p14="http://schemas.microsoft.com/office/powerpoint/2010/main" val="3970217998"/>
      </p:ext>
    </p:extLst>
  </p:cSld>
  <p:clrMapOvr>
    <a:masterClrMapping/>
  </p:clrMapOvr>
  <p:transition spd="slow">
    <p:pull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228600" y="916781"/>
            <a:ext cx="8686800" cy="4722019"/>
          </a:xfrm>
        </p:spPr>
        <p:txBody>
          <a:bodyPr/>
          <a:lstStyle/>
          <a:p>
            <a:pPr marL="0" lvl="1" indent="0">
              <a:spcBef>
                <a:spcPts val="600"/>
              </a:spcBef>
              <a:spcAft>
                <a:spcPts val="1200"/>
              </a:spcAft>
              <a:buClr>
                <a:srgbClr val="923222"/>
              </a:buClr>
              <a:buSzPct val="115000"/>
              <a:buNone/>
              <a:tabLst>
                <a:tab pos="568325" algn="l"/>
              </a:tabLst>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In the 1990s, Supply Chain Management combined: </a:t>
            </a:r>
          </a:p>
          <a:p>
            <a:pPr marL="457200" lvl="1" indent="-347663">
              <a:spcBef>
                <a:spcPts val="600"/>
              </a:spcBef>
              <a:spcAft>
                <a:spcPts val="1200"/>
              </a:spcAft>
              <a:buClr>
                <a:srgbClr val="923222"/>
              </a:buClr>
              <a:buSzPct val="115000"/>
              <a:buFont typeface="Wingdings" panose="05000000000000000000" pitchFamily="2" charset="2"/>
              <a:buChar char="§"/>
            </a:pPr>
            <a:r>
              <a:rPr lang="en-US" altLang="en-US" sz="20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Quick Response</a:t>
            </a:r>
            <a:r>
              <a:rPr lang="en-US" altLang="en-US" sz="2000" b="1"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kern="1200" dirty="0">
                <a:latin typeface="Calibri" panose="020F0502020204030204" pitchFamily="34" charset="0"/>
                <a:ea typeface="ＭＳ Ｐゴシック" panose="020B0600070205080204" pitchFamily="34" charset="-128"/>
                <a:cs typeface="Times New Roman" panose="02020603050405020304" pitchFamily="18" charset="0"/>
              </a:rPr>
              <a:t>- the rapid replenishment of a customer's stock by a supplier with direct access to data from the customer's point of sale.</a:t>
            </a:r>
          </a:p>
          <a:p>
            <a:pPr marL="457200" lvl="1" indent="-347663">
              <a:spcBef>
                <a:spcPts val="600"/>
              </a:spcBef>
              <a:spcAft>
                <a:spcPts val="1200"/>
              </a:spcAft>
              <a:buClr>
                <a:srgbClr val="923222"/>
              </a:buClr>
              <a:buSzPct val="115000"/>
              <a:buFont typeface="Wingdings" panose="05000000000000000000" pitchFamily="2" charset="2"/>
              <a:buChar char="§"/>
            </a:pPr>
            <a:r>
              <a:rPr lang="en-US" altLang="en-US" sz="20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Efficient Consumer Response </a:t>
            </a:r>
            <a:r>
              <a:rPr lang="en-US" altLang="en-US" sz="2000"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(ECR)</a:t>
            </a:r>
            <a:r>
              <a:rPr lang="en-US" altLang="en-US" sz="2000"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kern="1200" dirty="0">
                <a:latin typeface="Calibri" panose="020F0502020204030204" pitchFamily="34" charset="0"/>
                <a:ea typeface="ＭＳ Ｐゴシック" panose="020B0600070205080204" pitchFamily="34" charset="-128"/>
                <a:cs typeface="Times New Roman" panose="02020603050405020304" pitchFamily="18" charset="0"/>
              </a:rPr>
              <a:t>- a strategy to increase the level of services to consumers through close cooperation among retailers, wholesalers, and manufacturers.</a:t>
            </a:r>
          </a:p>
          <a:p>
            <a:pPr marL="457200" lvl="1" indent="-347663">
              <a:spcBef>
                <a:spcPts val="600"/>
              </a:spcBef>
              <a:spcAft>
                <a:spcPts val="1200"/>
              </a:spcAft>
              <a:buClr>
                <a:srgbClr val="923222"/>
              </a:buClr>
              <a:buSzPct val="115000"/>
              <a:buFont typeface="Wingdings" panose="05000000000000000000" pitchFamily="2" charset="2"/>
              <a:buChar char="§"/>
            </a:pPr>
            <a:r>
              <a:rPr lang="en-US" altLang="en-US" sz="20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Just-in-Time </a:t>
            </a:r>
            <a:r>
              <a:rPr lang="en-US" altLang="en-US" sz="2000"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(JIT)</a:t>
            </a:r>
            <a:r>
              <a:rPr lang="en-US" altLang="en-US" sz="2000" kern="1200" dirty="0">
                <a:latin typeface="Calibri" panose="020F0502020204030204" pitchFamily="34" charset="0"/>
                <a:ea typeface="ＭＳ Ｐゴシック" panose="020B0600070205080204" pitchFamily="34" charset="-128"/>
                <a:cs typeface="Times New Roman" panose="02020603050405020304" pitchFamily="18" charset="0"/>
              </a:rPr>
              <a:t> - an inventory strategy to decrease waste by receiving materials only when and as needed in the production process, thereby reducing inventory costs.  </a:t>
            </a:r>
          </a:p>
          <a:p>
            <a:pPr marL="457200" lvl="1" indent="-347663">
              <a:spcBef>
                <a:spcPts val="600"/>
              </a:spcBef>
              <a:spcAft>
                <a:spcPts val="1200"/>
              </a:spcAft>
              <a:buClr>
                <a:srgbClr val="923222"/>
              </a:buClr>
              <a:buSzPct val="115000"/>
              <a:buFont typeface="Wingdings" panose="05000000000000000000" pitchFamily="2" charset="2"/>
              <a:buChar char="§"/>
            </a:pPr>
            <a:r>
              <a:rPr lang="en-US" altLang="en-US" sz="20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Keiretsu Relationships</a:t>
            </a:r>
            <a:r>
              <a:rPr lang="en-US" altLang="en-US" sz="2000" b="1"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kern="1200" dirty="0">
                <a:latin typeface="Calibri" panose="020F0502020204030204" pitchFamily="34" charset="0"/>
                <a:ea typeface="ＭＳ Ｐゴシック" panose="020B0600070205080204" pitchFamily="34" charset="-128"/>
                <a:cs typeface="Times New Roman" panose="02020603050405020304" pitchFamily="18" charset="0"/>
              </a:rPr>
              <a:t>- involves companies both upstream and downstream of a manufacturing process, remaining independent but working closely together for mutual benefit</a:t>
            </a:r>
          </a:p>
        </p:txBody>
      </p:sp>
      <p:sp>
        <p:nvSpPr>
          <p:cNvPr id="6" name="Title 1"/>
          <p:cNvSpPr>
            <a:spLocks noGrp="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LEAN History</a:t>
            </a:r>
            <a:r>
              <a:rPr lang="en-US" sz="2000" b="0" i="1" kern="1200" dirty="0">
                <a:solidFill>
                  <a:srgbClr val="923222"/>
                </a:solidFill>
                <a:latin typeface="Calibri" panose="020F0502020204030204" pitchFamily="34" charset="0"/>
                <a:ea typeface="+mn-ea"/>
                <a:cs typeface="Arial" charset="0"/>
              </a:rPr>
              <a:t> (continued)</a:t>
            </a:r>
            <a:endPar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4" name="Rectangle 3"/>
          <p:cNvSpPr/>
          <p:nvPr/>
        </p:nvSpPr>
        <p:spPr>
          <a:xfrm>
            <a:off x="783166" y="5760647"/>
            <a:ext cx="7577667" cy="707886"/>
          </a:xfrm>
          <a:prstGeom prst="rect">
            <a:avLst/>
          </a:prstGeom>
          <a:solidFill>
            <a:srgbClr val="923222"/>
          </a:solidFill>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p:spPr>
        <p:style>
          <a:lnRef idx="0">
            <a:schemeClr val="accent6"/>
          </a:lnRef>
          <a:fillRef idx="3">
            <a:schemeClr val="accent6"/>
          </a:fillRef>
          <a:effectRef idx="3">
            <a:schemeClr val="accent6"/>
          </a:effectRef>
          <a:fontRef idx="minor">
            <a:schemeClr val="lt1"/>
          </a:fontRef>
        </p:style>
        <p:txBody>
          <a:bodyPr anchor="ctr"/>
          <a:lstStyle/>
          <a:p>
            <a:pPr marL="0" lvl="1" algn="ctr">
              <a:lnSpc>
                <a:spcPct val="90000"/>
              </a:lnSpc>
            </a:pPr>
            <a:r>
              <a:rPr lang="en-US" altLang="en-US" b="1" dirty="0">
                <a:solidFill>
                  <a:schemeClr val="bg1"/>
                </a:solidFill>
                <a:effectLst>
                  <a:outerShdw blurRad="38100" dist="38100" dir="2700000" algn="tl">
                    <a:srgbClr val="000000">
                      <a:alpha val="43137"/>
                    </a:srgbClr>
                  </a:outerShdw>
                </a:effectLst>
                <a:latin typeface="Calibri" panose="020F0502020204030204" pitchFamily="34" charset="0"/>
              </a:rPr>
              <a:t>The combination of these concepts have emerged as the philosophies and practices known as LEAN Manufacturing</a:t>
            </a:r>
          </a:p>
        </p:txBody>
      </p:sp>
    </p:spTree>
    <p:extLst>
      <p:ext uri="{BB962C8B-B14F-4D97-AF65-F5344CB8AC3E}">
        <p14:creationId xmlns:p14="http://schemas.microsoft.com/office/powerpoint/2010/main" val="3583871406"/>
      </p:ext>
    </p:extLst>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body" idx="1"/>
          </p:nvPr>
        </p:nvSpPr>
        <p:spPr>
          <a:xfrm>
            <a:off x="228600" y="914400"/>
            <a:ext cx="8686800" cy="5105400"/>
          </a:xfrm>
        </p:spPr>
        <p:txBody>
          <a:bodyPr/>
          <a:lstStyle/>
          <a:p>
            <a:pPr marL="0" lvl="1" indent="0">
              <a:spcBef>
                <a:spcPts val="3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sp>
        <p:nvSpPr>
          <p:cNvPr id="27650" name="Rectangle 2"/>
          <p:cNvSpPr>
            <a:spLocks noGrp="1" noChangeArrowheads="1"/>
          </p:cNvSpPr>
          <p:nvPr>
            <p:ph type="title"/>
          </p:nvPr>
        </p:nvSpPr>
        <p:spPr>
          <a:xfrm>
            <a:off x="228600" y="173566"/>
            <a:ext cx="8439150" cy="41486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1337576468"/>
      </p:ext>
    </p:extLst>
  </p:cSld>
  <p:clrMapOvr>
    <a:masterClrMapping/>
  </p:clrMapOvr>
  <p:transition spd="slow">
    <p:pull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custDataLst>
              <p:tags r:id="rId1"/>
            </p:custDataLst>
          </p:nvPr>
        </p:nvSpPr>
        <p:spPr>
          <a:xfrm>
            <a:off x="228600" y="190500"/>
            <a:ext cx="8229600" cy="381000"/>
          </a:xfrm>
        </p:spPr>
        <p:txBody>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What Lean is</a:t>
            </a:r>
          </a:p>
        </p:txBody>
      </p:sp>
      <p:grpSp>
        <p:nvGrpSpPr>
          <p:cNvPr id="3" name="Group 2"/>
          <p:cNvGrpSpPr/>
          <p:nvPr/>
        </p:nvGrpSpPr>
        <p:grpSpPr>
          <a:xfrm>
            <a:off x="307731" y="2065384"/>
            <a:ext cx="8695592" cy="988044"/>
            <a:chOff x="307731" y="2109346"/>
            <a:chExt cx="8695592" cy="988044"/>
          </a:xfrm>
        </p:grpSpPr>
        <p:sp>
          <p:nvSpPr>
            <p:cNvPr id="9" name="Rectangle 5"/>
            <p:cNvSpPr>
              <a:spLocks noChangeArrowheads="1"/>
            </p:cNvSpPr>
            <p:nvPr>
              <p:custDataLst>
                <p:tags r:id="rId4"/>
              </p:custDataLst>
            </p:nvPr>
          </p:nvSpPr>
          <p:spPr bwMode="gray">
            <a:xfrm>
              <a:off x="2600663" y="2264814"/>
              <a:ext cx="6402660" cy="677108"/>
            </a:xfrm>
            <a:prstGeom prst="rect">
              <a:avLst/>
            </a:prstGeom>
            <a:noFill/>
            <a:ln w="9525">
              <a:noFill/>
              <a:miter lim="800000"/>
              <a:headEnd/>
              <a:tailEnd/>
            </a:ln>
            <a:effectLst/>
          </p:spPr>
          <p:txBody>
            <a:bodyPr wrap="square" lIns="0" tIns="0" rIns="0" bIns="0">
              <a:spAutoFit/>
            </a:bodyPr>
            <a:lstStyle/>
            <a:p>
              <a:pPr marL="571718" lvl="1" indent="-342900" defTabSz="913526">
                <a:spcBef>
                  <a:spcPts val="600"/>
                </a:spcBef>
                <a:spcAft>
                  <a:spcPts val="600"/>
                </a:spcAft>
                <a:buClr>
                  <a:srgbClr val="923222"/>
                </a:buClr>
                <a:buSzPct val="115000"/>
                <a:buFont typeface="Wingdings" panose="05000000000000000000" pitchFamily="2" charset="2"/>
                <a:buChar char="§"/>
              </a:pPr>
              <a:r>
                <a:rPr lang="en-US" sz="2200" dirty="0">
                  <a:latin typeface="Calibri" panose="020F0502020204030204" pitchFamily="34" charset="0"/>
                  <a:cs typeface="Times New Roman" pitchFamily="18" charset="0"/>
                </a:rPr>
                <a:t>Eliminate everything that does </a:t>
              </a:r>
              <a:r>
                <a:rPr lang="en-US" sz="2200" b="1" u="sng" dirty="0">
                  <a:solidFill>
                    <a:srgbClr val="923222"/>
                  </a:solidFill>
                  <a:effectLst>
                    <a:outerShdw blurRad="38100" dist="38100" dir="2700000" algn="tl">
                      <a:srgbClr val="000000">
                        <a:alpha val="43137"/>
                      </a:srgbClr>
                    </a:outerShdw>
                  </a:effectLst>
                  <a:latin typeface="Calibri" panose="020F0502020204030204" pitchFamily="34" charset="0"/>
                  <a:cs typeface="Times New Roman" pitchFamily="18" charset="0"/>
                </a:rPr>
                <a:t>not add value </a:t>
              </a:r>
              <a:r>
                <a:rPr lang="en-US" sz="2200" dirty="0">
                  <a:latin typeface="Calibri" panose="020F0502020204030204" pitchFamily="34" charset="0"/>
                  <a:cs typeface="Times New Roman" pitchFamily="18" charset="0"/>
                </a:rPr>
                <a:t>(waste) in the </a:t>
              </a:r>
              <a:r>
                <a:rPr lang="en-US" sz="2200" b="1" dirty="0">
                  <a:latin typeface="Calibri" panose="020F0502020204030204" pitchFamily="34" charset="0"/>
                  <a:cs typeface="Times New Roman" pitchFamily="18" charset="0"/>
                </a:rPr>
                <a:t>customer’s eyes</a:t>
              </a:r>
              <a:endParaRPr lang="en-US" sz="2200" dirty="0">
                <a:latin typeface="Calibri" panose="020F0502020204030204" pitchFamily="34" charset="0"/>
              </a:endParaRPr>
            </a:p>
          </p:txBody>
        </p:sp>
        <p:sp>
          <p:nvSpPr>
            <p:cNvPr id="10" name="Oval 6"/>
            <p:cNvSpPr>
              <a:spLocks noChangeArrowheads="1"/>
            </p:cNvSpPr>
            <p:nvPr/>
          </p:nvSpPr>
          <p:spPr bwMode="gray">
            <a:xfrm>
              <a:off x="307731" y="2109346"/>
              <a:ext cx="2214321" cy="988044"/>
            </a:xfrm>
            <a:prstGeom prst="ellipse">
              <a:avLst/>
            </a:prstGeom>
            <a:solidFill>
              <a:srgbClr val="923222"/>
            </a:solidFill>
            <a:ln w="9525">
              <a:solidFill>
                <a:schemeClr val="tx1"/>
              </a:solidFill>
              <a:round/>
              <a:headEnd/>
              <a:tailEnd/>
            </a:ln>
            <a:effectLst>
              <a:outerShdw blurRad="50800" dist="38100" dir="2700000" algn="tl" rotWithShape="0">
                <a:prstClr val="black">
                  <a:alpha val="40000"/>
                </a:prstClr>
              </a:outerShdw>
            </a:effectLst>
            <a:scene3d>
              <a:camera prst="orthographicFront">
                <a:rot lat="0" lon="0" rev="0"/>
              </a:camera>
              <a:lightRig rig="brightRoom" dir="t">
                <a:rot lat="0" lon="0" rev="600000"/>
              </a:lightRig>
            </a:scene3d>
            <a:sp3d prstMaterial="metal">
              <a:bevelT/>
            </a:sp3d>
          </p:spPr>
          <p:txBody>
            <a:bodyPr wrap="none" lIns="93296" tIns="46648" rIns="93296" bIns="46648" anchor="ctr"/>
            <a:lstStyle/>
            <a:p>
              <a:endParaRPr lang="en-US" b="1"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3" name="Rectangle 9"/>
            <p:cNvSpPr>
              <a:spLocks noChangeArrowheads="1"/>
            </p:cNvSpPr>
            <p:nvPr>
              <p:custDataLst>
                <p:tags r:id="rId5"/>
              </p:custDataLst>
            </p:nvPr>
          </p:nvSpPr>
          <p:spPr bwMode="gray">
            <a:xfrm>
              <a:off x="631421" y="2418702"/>
              <a:ext cx="1566941" cy="369332"/>
            </a:xfrm>
            <a:prstGeom prst="rect">
              <a:avLst/>
            </a:prstGeom>
            <a:no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p:spPr>
          <p:txBody>
            <a:bodyPr wrap="square" lIns="0" tIns="0" rIns="0" bIns="0">
              <a:spAutoFit/>
            </a:bodyPr>
            <a:lstStyle/>
            <a:p>
              <a:pPr algn="ctr" defTabSz="913526">
                <a:buSzPct val="120000"/>
              </a:pPr>
              <a:r>
                <a:rPr lang="en-US" b="1" dirty="0">
                  <a:solidFill>
                    <a:schemeClr val="bg1"/>
                  </a:solidFill>
                  <a:effectLst>
                    <a:outerShdw blurRad="38100" dist="38100" dir="2700000" algn="tl">
                      <a:srgbClr val="000000">
                        <a:alpha val="43137"/>
                      </a:srgbClr>
                    </a:outerShdw>
                  </a:effectLst>
                  <a:latin typeface="Calibri" panose="020F0502020204030204" pitchFamily="34" charset="0"/>
                </a:rPr>
                <a:t>Objective</a:t>
              </a:r>
            </a:p>
          </p:txBody>
        </p:sp>
      </p:grpSp>
      <p:grpSp>
        <p:nvGrpSpPr>
          <p:cNvPr id="17" name="Group 16"/>
          <p:cNvGrpSpPr/>
          <p:nvPr/>
        </p:nvGrpSpPr>
        <p:grpSpPr>
          <a:xfrm>
            <a:off x="316524" y="3452864"/>
            <a:ext cx="8686799" cy="1323439"/>
            <a:chOff x="228600" y="3216368"/>
            <a:chExt cx="8686799" cy="1323439"/>
          </a:xfrm>
        </p:grpSpPr>
        <p:sp>
          <p:nvSpPr>
            <p:cNvPr id="7" name="Rectangle 3"/>
            <p:cNvSpPr>
              <a:spLocks noChangeArrowheads="1"/>
            </p:cNvSpPr>
            <p:nvPr/>
          </p:nvSpPr>
          <p:spPr bwMode="gray">
            <a:xfrm>
              <a:off x="2508046" y="3216368"/>
              <a:ext cx="6407353" cy="1323439"/>
            </a:xfrm>
            <a:prstGeom prst="rect">
              <a:avLst/>
            </a:prstGeom>
            <a:noFill/>
            <a:ln w="9525">
              <a:noFill/>
              <a:miter lim="800000"/>
              <a:headEnd/>
              <a:tailEnd/>
            </a:ln>
            <a:effectLst/>
          </p:spPr>
          <p:txBody>
            <a:bodyPr wrap="square" lIns="0" tIns="0" rIns="0" bIns="0">
              <a:spAutoFit/>
            </a:bodyPr>
            <a:lstStyle/>
            <a:p>
              <a:pPr marL="571718" lvl="1" indent="-342900" defTabSz="913526">
                <a:spcBef>
                  <a:spcPts val="600"/>
                </a:spcBef>
                <a:spcAft>
                  <a:spcPts val="600"/>
                </a:spcAft>
                <a:buClr>
                  <a:srgbClr val="923222"/>
                </a:buClr>
                <a:buSzPct val="115000"/>
                <a:buFont typeface="Wingdings" panose="05000000000000000000" pitchFamily="2" charset="2"/>
                <a:buChar char="§"/>
              </a:pPr>
              <a:r>
                <a:rPr lang="en-US" sz="2200" dirty="0">
                  <a:latin typeface="Calibri" panose="020F0502020204030204" pitchFamily="34" charset="0"/>
                </a:rPr>
                <a:t>Using</a:t>
              </a:r>
              <a:r>
                <a:rPr lang="en-US" sz="2200" b="1" dirty="0">
                  <a:latin typeface="Calibri" panose="020F0502020204030204" pitchFamily="34" charset="0"/>
                </a:rPr>
                <a:t> </a:t>
              </a:r>
              <a:r>
                <a:rPr lang="en-US" sz="2200" b="1" u="sng" dirty="0">
                  <a:solidFill>
                    <a:srgbClr val="923222"/>
                  </a:solidFill>
                  <a:effectLst>
                    <a:outerShdw blurRad="38100" dist="38100" dir="2700000" algn="tl">
                      <a:srgbClr val="000000">
                        <a:alpha val="43137"/>
                      </a:srgbClr>
                    </a:outerShdw>
                  </a:effectLst>
                  <a:latin typeface="Calibri" panose="020F0502020204030204" pitchFamily="34" charset="0"/>
                </a:rPr>
                <a:t>Value Stream</a:t>
              </a:r>
              <a:r>
                <a:rPr lang="en-US" sz="2200" u="sng"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2200" b="1" u="sng" dirty="0">
                  <a:solidFill>
                    <a:srgbClr val="923222"/>
                  </a:solidFill>
                  <a:effectLst>
                    <a:outerShdw blurRad="38100" dist="38100" dir="2700000" algn="tl">
                      <a:srgbClr val="000000">
                        <a:alpha val="43137"/>
                      </a:srgbClr>
                    </a:outerShdw>
                  </a:effectLst>
                  <a:latin typeface="Calibri" panose="020F0502020204030204" pitchFamily="34" charset="0"/>
                </a:rPr>
                <a:t>Mapping</a:t>
              </a:r>
              <a:r>
                <a:rPr lang="en-US" sz="2200"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2200" dirty="0">
                  <a:latin typeface="Calibri" panose="020F0502020204030204" pitchFamily="34" charset="0"/>
                </a:rPr>
                <a:t>as primary work unit</a:t>
              </a:r>
            </a:p>
            <a:p>
              <a:pPr marL="571718" lvl="1" indent="-342900" defTabSz="913526">
                <a:spcBef>
                  <a:spcPts val="600"/>
                </a:spcBef>
                <a:spcAft>
                  <a:spcPts val="600"/>
                </a:spcAft>
                <a:buClr>
                  <a:srgbClr val="923222"/>
                </a:buClr>
                <a:buSzPct val="115000"/>
                <a:buFont typeface="Wingdings" panose="05000000000000000000" pitchFamily="2" charset="2"/>
                <a:buChar char="§"/>
              </a:pPr>
              <a:r>
                <a:rPr lang="en-US" sz="2200" dirty="0">
                  <a:latin typeface="Calibri" panose="020F0502020204030204" pitchFamily="34" charset="0"/>
                </a:rPr>
                <a:t>Focusing on improving process performance</a:t>
              </a:r>
            </a:p>
            <a:p>
              <a:pPr marL="571718" lvl="1" indent="-342900" defTabSz="913526">
                <a:spcBef>
                  <a:spcPts val="600"/>
                </a:spcBef>
                <a:spcAft>
                  <a:spcPts val="600"/>
                </a:spcAft>
                <a:buClr>
                  <a:srgbClr val="923222"/>
                </a:buClr>
                <a:buSzPct val="115000"/>
                <a:buFont typeface="Wingdings" panose="05000000000000000000" pitchFamily="2" charset="2"/>
                <a:buChar char="§"/>
              </a:pPr>
              <a:r>
                <a:rPr lang="en-US" sz="2200" dirty="0">
                  <a:latin typeface="Calibri" panose="020F0502020204030204" pitchFamily="34" charset="0"/>
                </a:rPr>
                <a:t>Having a clear view of the end state</a:t>
              </a:r>
            </a:p>
          </p:txBody>
        </p:sp>
        <p:sp>
          <p:nvSpPr>
            <p:cNvPr id="11" name="Oval 7"/>
            <p:cNvSpPr>
              <a:spLocks noChangeArrowheads="1"/>
            </p:cNvSpPr>
            <p:nvPr/>
          </p:nvSpPr>
          <p:spPr bwMode="gray">
            <a:xfrm>
              <a:off x="228600" y="3384065"/>
              <a:ext cx="2214321" cy="988044"/>
            </a:xfrm>
            <a:prstGeom prst="ellipse">
              <a:avLst/>
            </a:prstGeom>
            <a:solidFill>
              <a:srgbClr val="923222"/>
            </a:solidFill>
            <a:ln w="9525">
              <a:solidFill>
                <a:schemeClr val="tx1"/>
              </a:solidFill>
              <a:round/>
              <a:headEnd/>
              <a:tailEnd/>
            </a:ln>
            <a:effectLst>
              <a:outerShdw blurRad="50800" dist="38100" dir="2700000" algn="tl" rotWithShape="0">
                <a:prstClr val="black">
                  <a:alpha val="40000"/>
                </a:prstClr>
              </a:outerShdw>
            </a:effectLst>
            <a:scene3d>
              <a:camera prst="orthographicFront">
                <a:rot lat="0" lon="0" rev="0"/>
              </a:camera>
              <a:lightRig rig="brightRoom" dir="t">
                <a:rot lat="0" lon="0" rev="600000"/>
              </a:lightRig>
            </a:scene3d>
            <a:sp3d prstMaterial="metal">
              <a:bevelT/>
            </a:sp3d>
          </p:spPr>
          <p:txBody>
            <a:bodyPr wrap="none" lIns="93296" tIns="46648" rIns="93296" bIns="46648" anchor="ctr"/>
            <a:lstStyle/>
            <a:p>
              <a:pPr algn="ctr"/>
              <a:endParaRPr lang="en-US" b="1"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4" name="Rectangle 10"/>
            <p:cNvSpPr>
              <a:spLocks noChangeArrowheads="1"/>
            </p:cNvSpPr>
            <p:nvPr>
              <p:custDataLst>
                <p:tags r:id="rId3"/>
              </p:custDataLst>
            </p:nvPr>
          </p:nvSpPr>
          <p:spPr bwMode="gray">
            <a:xfrm>
              <a:off x="522370" y="3508755"/>
              <a:ext cx="1626781" cy="738664"/>
            </a:xfrm>
            <a:prstGeom prst="rect">
              <a:avLst/>
            </a:prstGeom>
            <a:no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p:spPr>
          <p:txBody>
            <a:bodyPr wrap="square" lIns="0" tIns="0" rIns="0" bIns="0">
              <a:spAutoFit/>
            </a:bodyPr>
            <a:lstStyle/>
            <a:p>
              <a:pPr algn="ctr" defTabSz="913526">
                <a:buSzPct val="120000"/>
              </a:pPr>
              <a:r>
                <a:rPr lang="en-US" b="1" dirty="0">
                  <a:solidFill>
                    <a:schemeClr val="bg1"/>
                  </a:solidFill>
                  <a:effectLst>
                    <a:outerShdw blurRad="38100" dist="38100" dir="2700000" algn="tl">
                      <a:srgbClr val="000000">
                        <a:alpha val="43137"/>
                      </a:srgbClr>
                    </a:outerShdw>
                  </a:effectLst>
                  <a:latin typeface="Calibri" panose="020F0502020204030204" pitchFamily="34" charset="0"/>
                </a:rPr>
                <a:t>Focus and Scope</a:t>
              </a:r>
            </a:p>
          </p:txBody>
        </p:sp>
      </p:grpSp>
      <p:grpSp>
        <p:nvGrpSpPr>
          <p:cNvPr id="18" name="Group 17"/>
          <p:cNvGrpSpPr/>
          <p:nvPr/>
        </p:nvGrpSpPr>
        <p:grpSpPr>
          <a:xfrm>
            <a:off x="287215" y="5175739"/>
            <a:ext cx="8639908" cy="1169551"/>
            <a:chOff x="275492" y="5246078"/>
            <a:chExt cx="8639908" cy="1169551"/>
          </a:xfrm>
        </p:grpSpPr>
        <p:sp>
          <p:nvSpPr>
            <p:cNvPr id="8" name="Rectangle 4"/>
            <p:cNvSpPr>
              <a:spLocks noChangeArrowheads="1"/>
            </p:cNvSpPr>
            <p:nvPr/>
          </p:nvSpPr>
          <p:spPr bwMode="gray">
            <a:xfrm>
              <a:off x="2559632" y="5246078"/>
              <a:ext cx="6355768" cy="1169551"/>
            </a:xfrm>
            <a:prstGeom prst="rect">
              <a:avLst/>
            </a:prstGeom>
            <a:noFill/>
            <a:ln w="9525">
              <a:noFill/>
              <a:miter lim="800000"/>
              <a:headEnd/>
              <a:tailEnd/>
            </a:ln>
            <a:effectLst/>
          </p:spPr>
          <p:txBody>
            <a:bodyPr wrap="square" lIns="0" tIns="0" rIns="0" bIns="0">
              <a:spAutoFit/>
            </a:bodyPr>
            <a:lstStyle/>
            <a:p>
              <a:pPr marL="571718" lvl="1" indent="-342900" defTabSz="913526">
                <a:spcBef>
                  <a:spcPts val="600"/>
                </a:spcBef>
                <a:spcAft>
                  <a:spcPts val="600"/>
                </a:spcAft>
                <a:buClr>
                  <a:srgbClr val="923222"/>
                </a:buClr>
                <a:buSzPct val="115000"/>
                <a:buFont typeface="Wingdings" panose="05000000000000000000" pitchFamily="2" charset="2"/>
                <a:buChar char="§"/>
              </a:pPr>
              <a:r>
                <a:rPr lang="en-US" sz="2200" dirty="0">
                  <a:latin typeface="Calibri" panose="020F0502020204030204" pitchFamily="34" charset="0"/>
                </a:rPr>
                <a:t>A wide range of </a:t>
              </a:r>
              <a:r>
                <a:rPr lang="en-US" sz="2200" b="1" u="sng" dirty="0">
                  <a:solidFill>
                    <a:srgbClr val="923222"/>
                  </a:solidFill>
                  <a:effectLst>
                    <a:outerShdw blurRad="38100" dist="38100" dir="2700000" algn="tl">
                      <a:srgbClr val="000000">
                        <a:alpha val="43137"/>
                      </a:srgbClr>
                    </a:outerShdw>
                  </a:effectLst>
                  <a:latin typeface="Calibri" panose="020F0502020204030204" pitchFamily="34" charset="0"/>
                </a:rPr>
                <a:t>Lean tools</a:t>
              </a:r>
              <a:r>
                <a:rPr lang="en-US" sz="22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2200" dirty="0">
                  <a:latin typeface="Calibri" panose="020F0502020204030204" pitchFamily="34" charset="0"/>
                </a:rPr>
                <a:t>are available</a:t>
              </a:r>
            </a:p>
            <a:p>
              <a:pPr marL="571718" lvl="1" indent="-342900" defTabSz="913526">
                <a:spcBef>
                  <a:spcPts val="600"/>
                </a:spcBef>
                <a:spcAft>
                  <a:spcPts val="600"/>
                </a:spcAft>
                <a:buClr>
                  <a:srgbClr val="923222"/>
                </a:buClr>
                <a:buSzPct val="115000"/>
                <a:buFont typeface="Wingdings" panose="05000000000000000000" pitchFamily="2" charset="2"/>
                <a:buChar char="§"/>
              </a:pPr>
              <a:r>
                <a:rPr lang="en-US" sz="2200" b="1" dirty="0">
                  <a:latin typeface="Calibri" panose="020F0502020204030204" pitchFamily="34" charset="0"/>
                </a:rPr>
                <a:t>Learn-by-doing </a:t>
              </a:r>
              <a:r>
                <a:rPr lang="en-US" sz="2200" dirty="0">
                  <a:latin typeface="Calibri" panose="020F0502020204030204" pitchFamily="34" charset="0"/>
                </a:rPr>
                <a:t>approach to performance improvement and capability-building</a:t>
              </a:r>
            </a:p>
          </p:txBody>
        </p:sp>
        <p:sp>
          <p:nvSpPr>
            <p:cNvPr id="12" name="Oval 8"/>
            <p:cNvSpPr>
              <a:spLocks noChangeArrowheads="1"/>
            </p:cNvSpPr>
            <p:nvPr/>
          </p:nvSpPr>
          <p:spPr bwMode="gray">
            <a:xfrm>
              <a:off x="275492" y="5336831"/>
              <a:ext cx="2214321" cy="988044"/>
            </a:xfrm>
            <a:prstGeom prst="ellipse">
              <a:avLst/>
            </a:prstGeom>
            <a:solidFill>
              <a:srgbClr val="923222"/>
            </a:solidFill>
            <a:ln w="9525">
              <a:solidFill>
                <a:schemeClr val="tx1"/>
              </a:solidFill>
              <a:round/>
              <a:headEnd/>
              <a:tailEnd/>
            </a:ln>
            <a:effectLst>
              <a:outerShdw blurRad="50800" dist="38100" dir="2700000" algn="tl" rotWithShape="0">
                <a:prstClr val="black">
                  <a:alpha val="40000"/>
                </a:prstClr>
              </a:outerShdw>
            </a:effectLst>
            <a:scene3d>
              <a:camera prst="orthographicFront">
                <a:rot lat="0" lon="0" rev="0"/>
              </a:camera>
              <a:lightRig rig="brightRoom" dir="t">
                <a:rot lat="0" lon="0" rev="600000"/>
              </a:lightRig>
            </a:scene3d>
            <a:sp3d prstMaterial="metal">
              <a:bevelT/>
            </a:sp3d>
          </p:spPr>
          <p:txBody>
            <a:bodyPr wrap="none" lIns="93296" tIns="46648" rIns="93296" bIns="46648" anchor="ctr"/>
            <a:lstStyle/>
            <a:p>
              <a:pPr algn="ctr"/>
              <a:endParaRPr lang="en-US" b="1"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5" name="Rectangle 11"/>
            <p:cNvSpPr>
              <a:spLocks noChangeArrowheads="1"/>
            </p:cNvSpPr>
            <p:nvPr>
              <p:custDataLst>
                <p:tags r:id="rId2"/>
              </p:custDataLst>
            </p:nvPr>
          </p:nvSpPr>
          <p:spPr bwMode="gray">
            <a:xfrm>
              <a:off x="730897" y="5461521"/>
              <a:ext cx="1303511" cy="738664"/>
            </a:xfrm>
            <a:prstGeom prst="rect">
              <a:avLst/>
            </a:prstGeom>
            <a:no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p:spPr>
          <p:txBody>
            <a:bodyPr wrap="square" lIns="0" tIns="0" rIns="0" bIns="0">
              <a:spAutoFit/>
            </a:bodyPr>
            <a:lstStyle/>
            <a:p>
              <a:pPr algn="ctr" defTabSz="913526">
                <a:buSzPct val="120000"/>
              </a:pPr>
              <a:r>
                <a:rPr lang="en-US" b="1" dirty="0">
                  <a:solidFill>
                    <a:schemeClr val="bg1"/>
                  </a:solidFill>
                  <a:effectLst>
                    <a:outerShdw blurRad="38100" dist="38100" dir="2700000" algn="tl">
                      <a:srgbClr val="000000">
                        <a:alpha val="43137"/>
                      </a:srgbClr>
                    </a:outerShdw>
                  </a:effectLst>
                  <a:latin typeface="Calibri" panose="020F0502020204030204" pitchFamily="34" charset="0"/>
                </a:rPr>
                <a:t>Approach and Tools</a:t>
              </a:r>
            </a:p>
          </p:txBody>
        </p:sp>
      </p:grpSp>
      <p:sp>
        <p:nvSpPr>
          <p:cNvPr id="2" name="Rectangle 1"/>
          <p:cNvSpPr/>
          <p:nvPr/>
        </p:nvSpPr>
        <p:spPr>
          <a:xfrm>
            <a:off x="228600" y="914400"/>
            <a:ext cx="8686800" cy="954107"/>
          </a:xfrm>
          <a:prstGeom prst="rect">
            <a:avLst/>
          </a:prstGeom>
        </p:spPr>
        <p:txBody>
          <a:bodyPr wrap="square">
            <a:spAutoFit/>
          </a:bodyPr>
          <a:lstStyle/>
          <a:p>
            <a:pPr marL="0" lvl="1" defTabSz="913526">
              <a:spcBef>
                <a:spcPts val="600"/>
              </a:spcBef>
              <a:spcAft>
                <a:spcPts val="600"/>
              </a:spcAft>
              <a:buClr>
                <a:srgbClr val="923222"/>
              </a:buClr>
              <a:buSzPct val="115000"/>
            </a:pPr>
            <a:r>
              <a:rPr lang="en-US" sz="2800" dirty="0">
                <a:latin typeface="Calibri" panose="020F0502020204030204" pitchFamily="34" charset="0"/>
                <a:cs typeface="Times New Roman" pitchFamily="18" charset="0"/>
              </a:rPr>
              <a:t>Lean is a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Times New Roman" pitchFamily="18" charset="0"/>
              </a:rPr>
              <a:t>management philosophy</a:t>
            </a:r>
            <a:r>
              <a:rPr lang="en-US" sz="2800" b="1" dirty="0">
                <a:solidFill>
                  <a:srgbClr val="923222"/>
                </a:solidFill>
                <a:effectLst>
                  <a:outerShdw blurRad="38100" dist="38100" dir="2700000" algn="tl">
                    <a:srgbClr val="000000">
                      <a:alpha val="43137"/>
                    </a:srgbClr>
                  </a:outerShdw>
                </a:effectLst>
                <a:latin typeface="Calibri" panose="020F0502020204030204" pitchFamily="34" charset="0"/>
                <a:cs typeface="Times New Roman" pitchFamily="18" charset="0"/>
              </a:rPr>
              <a:t> </a:t>
            </a:r>
            <a:r>
              <a:rPr lang="en-US" sz="2800" dirty="0">
                <a:latin typeface="Calibri" panose="020F0502020204030204" pitchFamily="34" charset="0"/>
                <a:cs typeface="Times New Roman" pitchFamily="18" charset="0"/>
              </a:rPr>
              <a:t>based on the Toyota Production System (TPS)</a:t>
            </a:r>
          </a:p>
        </p:txBody>
      </p:sp>
    </p:spTree>
    <p:extLst>
      <p:ext uri="{BB962C8B-B14F-4D97-AF65-F5344CB8AC3E}">
        <p14:creationId xmlns:p14="http://schemas.microsoft.com/office/powerpoint/2010/main" val="426120006"/>
      </p:ext>
    </p:extLst>
  </p:cSld>
  <p:clrMapOvr>
    <a:masterClrMapping/>
  </p:clrMapOvr>
  <p:transition spd="slow">
    <p:pull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723900" y="1106256"/>
            <a:ext cx="5205330" cy="5205330"/>
          </a:xfrm>
          <a:prstGeom prst="rect">
            <a:avLst/>
          </a:prstGeom>
        </p:spPr>
      </p:pic>
      <p:sp>
        <p:nvSpPr>
          <p:cNvPr id="7" name="Title 1"/>
          <p:cNvSpPr>
            <a:spLocks noGrp="1"/>
          </p:cNvSpPr>
          <p:nvPr>
            <p:ph type="title"/>
          </p:nvPr>
        </p:nvSpPr>
        <p:spPr>
          <a:xfrm>
            <a:off x="238125" y="172915"/>
            <a:ext cx="8439150" cy="416169"/>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What Lean is </a:t>
            </a:r>
            <a:r>
              <a:rPr lang="en-US" sz="3200" u="sng"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NOT</a:t>
            </a:r>
          </a:p>
        </p:txBody>
      </p:sp>
      <p:sp>
        <p:nvSpPr>
          <p:cNvPr id="8" name="Content Placeholder 2"/>
          <p:cNvSpPr>
            <a:spLocks noGrp="1"/>
          </p:cNvSpPr>
          <p:nvPr>
            <p:ph idx="1"/>
          </p:nvPr>
        </p:nvSpPr>
        <p:spPr>
          <a:xfrm>
            <a:off x="723900" y="1278597"/>
            <a:ext cx="8191500" cy="5087034"/>
          </a:xfrm>
        </p:spPr>
        <p:txBody>
          <a:bodyPr/>
          <a:lstStyle/>
          <a:p>
            <a:pPr marL="290513" indent="-290513">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Laying off employees by the bus load</a:t>
            </a:r>
          </a:p>
          <a:p>
            <a:pPr marL="290513" indent="-290513">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Delivering less or working harder</a:t>
            </a:r>
          </a:p>
          <a:p>
            <a:pPr marL="290513" indent="-290513">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Outsourcing or offshoring</a:t>
            </a:r>
          </a:p>
          <a:p>
            <a:pPr marL="290513" indent="-290513">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A cost reduction program</a:t>
            </a:r>
          </a:p>
          <a:p>
            <a:pPr marL="290513" indent="-290513">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Just a set of “tools” like 5S, kaizen events, etc.</a:t>
            </a:r>
          </a:p>
          <a:p>
            <a:pPr marL="290513" indent="-290513">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Automation or buying a monstrous ERP system</a:t>
            </a:r>
          </a:p>
          <a:p>
            <a:pPr marL="290513" indent="-290513">
              <a:spcBef>
                <a:spcPts val="1200"/>
              </a:spcBef>
              <a:spcAft>
                <a:spcPts val="1200"/>
              </a:spcAft>
              <a:buClr>
                <a:srgbClr val="923222"/>
              </a:buClr>
              <a:buSzPct val="115000"/>
              <a:buFont typeface="Wingdings" panose="05000000000000000000" pitchFamily="2" charset="2"/>
              <a:buChar char="§"/>
            </a:pPr>
            <a:r>
              <a:rPr lang="en-US" sz="2800" dirty="0">
                <a:latin typeface="Calibri" panose="020F0502020204030204" pitchFamily="34" charset="0"/>
              </a:rPr>
              <a:t>Winning a Shingo Prize so as to </a:t>
            </a:r>
            <a:r>
              <a:rPr lang="en-US" sz="2800" u="sng" dirty="0">
                <a:latin typeface="Calibri" panose="020F0502020204030204" pitchFamily="34" charset="0"/>
              </a:rPr>
              <a:t>look</a:t>
            </a:r>
            <a:r>
              <a:rPr lang="en-US" sz="2800" dirty="0">
                <a:latin typeface="Calibri" panose="020F0502020204030204" pitchFamily="34" charset="0"/>
              </a:rPr>
              <a:t> Lean</a:t>
            </a:r>
          </a:p>
        </p:txBody>
      </p:sp>
    </p:spTree>
    <p:extLst>
      <p:ext uri="{BB962C8B-B14F-4D97-AF65-F5344CB8AC3E}">
        <p14:creationId xmlns:p14="http://schemas.microsoft.com/office/powerpoint/2010/main" val="34708790"/>
      </p:ext>
    </p:extLst>
  </p:cSld>
  <p:clrMapOvr>
    <a:masterClrMapping/>
  </p:clrMapOvr>
  <p:transition spd="slow">
    <p:pull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7"/>
          <p:cNvSpPr>
            <a:spLocks noGrp="1"/>
          </p:cNvSpPr>
          <p:nvPr>
            <p:ph type="title"/>
          </p:nvPr>
        </p:nvSpPr>
        <p:spPr>
          <a:xfrm>
            <a:off x="228600" y="190500"/>
            <a:ext cx="8229600" cy="381000"/>
          </a:xfrm>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Lean Facilitates a Culture Change</a:t>
            </a:r>
          </a:p>
        </p:txBody>
      </p:sp>
      <p:grpSp>
        <p:nvGrpSpPr>
          <p:cNvPr id="28" name="Group 27"/>
          <p:cNvGrpSpPr/>
          <p:nvPr/>
        </p:nvGrpSpPr>
        <p:grpSpPr>
          <a:xfrm>
            <a:off x="290145" y="1143000"/>
            <a:ext cx="8714184" cy="5221703"/>
            <a:chOff x="957211" y="1640933"/>
            <a:chExt cx="7889866" cy="4651348"/>
          </a:xfrm>
        </p:grpSpPr>
        <p:sp>
          <p:nvSpPr>
            <p:cNvPr id="17" name="AutoShape 16"/>
            <p:cNvSpPr>
              <a:spLocks noChangeArrowheads="1"/>
            </p:cNvSpPr>
            <p:nvPr/>
          </p:nvSpPr>
          <p:spPr bwMode="auto">
            <a:xfrm rot="14688786">
              <a:off x="5413101" y="824508"/>
              <a:ext cx="597485" cy="2230335"/>
            </a:xfrm>
            <a:prstGeom prst="curvedLeftArrow">
              <a:avLst>
                <a:gd name="adj1" fmla="val 82614"/>
                <a:gd name="adj2" fmla="val 165229"/>
                <a:gd name="adj3" fmla="val 33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n-US" dirty="0">
                <a:effectLst>
                  <a:outerShdw blurRad="38100" dist="38100" dir="2700000" algn="tl">
                    <a:srgbClr val="000000">
                      <a:alpha val="43137"/>
                    </a:srgbClr>
                  </a:outerShdw>
                </a:effectLst>
              </a:endParaRPr>
            </a:p>
          </p:txBody>
        </p:sp>
        <p:grpSp>
          <p:nvGrpSpPr>
            <p:cNvPr id="27" name="Group 26"/>
            <p:cNvGrpSpPr/>
            <p:nvPr/>
          </p:nvGrpSpPr>
          <p:grpSpPr>
            <a:xfrm>
              <a:off x="957211" y="1872762"/>
              <a:ext cx="7889866" cy="4419519"/>
              <a:chOff x="957211" y="1872762"/>
              <a:chExt cx="7889866" cy="4419519"/>
            </a:xfrm>
          </p:grpSpPr>
          <p:sp>
            <p:nvSpPr>
              <p:cNvPr id="25" name="Oval 4"/>
              <p:cNvSpPr>
                <a:spLocks noChangeArrowheads="1"/>
              </p:cNvSpPr>
              <p:nvPr/>
            </p:nvSpPr>
            <p:spPr bwMode="auto">
              <a:xfrm>
                <a:off x="966730" y="4804837"/>
                <a:ext cx="2220071" cy="1055040"/>
              </a:xfrm>
              <a:prstGeom prst="ellipse">
                <a:avLst/>
              </a:prstGeom>
              <a:solidFill>
                <a:srgbClr val="923222"/>
              </a:solidFill>
              <a:ln w="9525" algn="ctr">
                <a:no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a:endParaRPr lang="en-US" dirty="0">
                  <a:solidFill>
                    <a:schemeClr val="bg1"/>
                  </a:solidFill>
                  <a:effectLst>
                    <a:outerShdw blurRad="38100" dist="38100" dir="2700000" algn="tl">
                      <a:srgbClr val="000000">
                        <a:alpha val="43137"/>
                      </a:srgbClr>
                    </a:outerShdw>
                  </a:effectLst>
                </a:endParaRPr>
              </a:p>
            </p:txBody>
          </p:sp>
          <p:sp>
            <p:nvSpPr>
              <p:cNvPr id="26" name="Text Box 5"/>
              <p:cNvSpPr txBox="1">
                <a:spLocks noChangeArrowheads="1"/>
              </p:cNvSpPr>
              <p:nvPr/>
            </p:nvSpPr>
            <p:spPr bwMode="auto">
              <a:xfrm>
                <a:off x="1236054" y="4978414"/>
                <a:ext cx="1681422" cy="707886"/>
              </a:xfrm>
              <a:prstGeom prst="rect">
                <a:avLst/>
              </a:prstGeom>
              <a:noFill/>
              <a:ln w="9525" algn="ctr">
                <a:noFill/>
                <a:miter lim="800000"/>
                <a:headEnd/>
                <a:tailEnd/>
              </a:ln>
              <a:effectLst>
                <a:outerShdw blurRad="57785" dist="33020" dir="3180000" algn="ctr">
                  <a:srgbClr val="000000">
                    <a:alpha val="30000"/>
                  </a:srgbClr>
                </a:outerShdw>
              </a:effectLst>
            </p:spPr>
            <p:txBody>
              <a:bodyPr wrap="none">
                <a:spAutoFit/>
              </a:bodyPr>
              <a:lstStyle/>
              <a:p>
                <a:pPr algn="ctr"/>
                <a:r>
                  <a:rPr lang="en-US" sz="2000" b="1" dirty="0">
                    <a:solidFill>
                      <a:schemeClr val="bg1"/>
                    </a:solidFill>
                    <a:effectLst>
                      <a:outerShdw blurRad="38100" dist="38100" dir="2700000" algn="tl">
                        <a:srgbClr val="000000">
                          <a:alpha val="43137"/>
                        </a:srgbClr>
                      </a:outerShdw>
                    </a:effectLst>
                    <a:latin typeface="Calibri" panose="020F0502020204030204" pitchFamily="34" charset="0"/>
                  </a:rPr>
                  <a:t>Work Systems</a:t>
                </a:r>
              </a:p>
              <a:p>
                <a:pPr algn="ctr"/>
                <a:r>
                  <a:rPr lang="en-US" sz="2000" b="1" dirty="0">
                    <a:solidFill>
                      <a:schemeClr val="bg1"/>
                    </a:solidFill>
                    <a:effectLst>
                      <a:outerShdw blurRad="38100" dist="38100" dir="2700000" algn="tl">
                        <a:srgbClr val="000000">
                          <a:alpha val="43137"/>
                        </a:srgbClr>
                      </a:outerShdw>
                    </a:effectLst>
                    <a:latin typeface="Calibri" panose="020F0502020204030204" pitchFamily="34" charset="0"/>
                  </a:rPr>
                  <a:t>&amp; Processes</a:t>
                </a:r>
              </a:p>
            </p:txBody>
          </p:sp>
          <p:sp>
            <p:nvSpPr>
              <p:cNvPr id="23" name="Oval 8"/>
              <p:cNvSpPr>
                <a:spLocks noChangeArrowheads="1"/>
              </p:cNvSpPr>
              <p:nvPr/>
            </p:nvSpPr>
            <p:spPr bwMode="auto">
              <a:xfrm>
                <a:off x="2765990" y="3823805"/>
                <a:ext cx="2220071" cy="1055040"/>
              </a:xfrm>
              <a:prstGeom prst="ellipse">
                <a:avLst/>
              </a:prstGeom>
              <a:solidFill>
                <a:srgbClr val="923222"/>
              </a:solidFill>
              <a:ln w="9525" algn="ctr">
                <a:no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a:endParaRPr lang="en-US" dirty="0">
                  <a:solidFill>
                    <a:schemeClr val="bg1"/>
                  </a:solidFill>
                  <a:effectLst>
                    <a:outerShdw blurRad="38100" dist="38100" dir="2700000" algn="tl">
                      <a:srgbClr val="000000">
                        <a:alpha val="43137"/>
                      </a:srgbClr>
                    </a:outerShdw>
                  </a:effectLst>
                </a:endParaRPr>
              </a:p>
            </p:txBody>
          </p:sp>
          <p:sp>
            <p:nvSpPr>
              <p:cNvPr id="24" name="Text Box 9"/>
              <p:cNvSpPr txBox="1">
                <a:spLocks noChangeArrowheads="1"/>
              </p:cNvSpPr>
              <p:nvPr/>
            </p:nvSpPr>
            <p:spPr bwMode="auto">
              <a:xfrm>
                <a:off x="3309428" y="4151270"/>
                <a:ext cx="1133195" cy="400110"/>
              </a:xfrm>
              <a:prstGeom prst="rect">
                <a:avLst/>
              </a:prstGeom>
              <a:noFill/>
              <a:ln w="9525" algn="ctr">
                <a:noFill/>
                <a:miter lim="800000"/>
                <a:headEnd/>
                <a:tailEnd/>
              </a:ln>
              <a:effectLst>
                <a:outerShdw blurRad="57785" dist="33020" dir="3180000" algn="ctr">
                  <a:srgbClr val="000000">
                    <a:alpha val="30000"/>
                  </a:srgbClr>
                </a:outerShdw>
              </a:effectLst>
            </p:spPr>
            <p:txBody>
              <a:bodyPr wrap="none">
                <a:spAutoFit/>
              </a:bodyPr>
              <a:lstStyle/>
              <a:p>
                <a:pPr algn="ctr"/>
                <a:r>
                  <a:rPr lang="en-US" sz="2000" b="1" dirty="0">
                    <a:solidFill>
                      <a:schemeClr val="bg1"/>
                    </a:solidFill>
                    <a:effectLst>
                      <a:outerShdw blurRad="38100" dist="38100" dir="2700000" algn="tl">
                        <a:srgbClr val="000000">
                          <a:alpha val="43137"/>
                        </a:srgbClr>
                      </a:outerShdw>
                    </a:effectLst>
                    <a:latin typeface="Calibri" panose="020F0502020204030204" pitchFamily="34" charset="0"/>
                  </a:rPr>
                  <a:t>Behavior</a:t>
                </a:r>
              </a:p>
            </p:txBody>
          </p:sp>
          <p:sp>
            <p:nvSpPr>
              <p:cNvPr id="21" name="Oval 11"/>
              <p:cNvSpPr>
                <a:spLocks noChangeArrowheads="1"/>
              </p:cNvSpPr>
              <p:nvPr/>
            </p:nvSpPr>
            <p:spPr bwMode="auto">
              <a:xfrm>
                <a:off x="4545404" y="2850035"/>
                <a:ext cx="2220071" cy="1055039"/>
              </a:xfrm>
              <a:prstGeom prst="ellipse">
                <a:avLst/>
              </a:prstGeom>
              <a:solidFill>
                <a:srgbClr val="923222"/>
              </a:solidFill>
              <a:ln w="9525" algn="ctr">
                <a:no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a:endParaRPr lang="en-US" dirty="0">
                  <a:solidFill>
                    <a:schemeClr val="bg1"/>
                  </a:solidFill>
                  <a:effectLst>
                    <a:outerShdw blurRad="38100" dist="38100" dir="2700000" algn="tl">
                      <a:srgbClr val="000000">
                        <a:alpha val="43137"/>
                      </a:srgbClr>
                    </a:outerShdw>
                  </a:effectLst>
                </a:endParaRPr>
              </a:p>
            </p:txBody>
          </p:sp>
          <p:sp>
            <p:nvSpPr>
              <p:cNvPr id="22" name="Text Box 12"/>
              <p:cNvSpPr txBox="1">
                <a:spLocks noChangeArrowheads="1"/>
              </p:cNvSpPr>
              <p:nvPr/>
            </p:nvSpPr>
            <p:spPr bwMode="auto">
              <a:xfrm>
                <a:off x="5124525" y="3177499"/>
                <a:ext cx="1061829" cy="400110"/>
              </a:xfrm>
              <a:prstGeom prst="rect">
                <a:avLst/>
              </a:prstGeom>
              <a:noFill/>
              <a:ln w="9525" algn="ctr">
                <a:noFill/>
                <a:miter lim="800000"/>
                <a:headEnd/>
                <a:tailEnd/>
              </a:ln>
              <a:effectLst>
                <a:outerShdw blurRad="57785" dist="33020" dir="3180000" algn="ctr">
                  <a:srgbClr val="000000">
                    <a:alpha val="30000"/>
                  </a:srgbClr>
                </a:outerShdw>
              </a:effectLst>
            </p:spPr>
            <p:txBody>
              <a:bodyPr wrap="none">
                <a:spAutoFit/>
              </a:bodyPr>
              <a:lstStyle/>
              <a:p>
                <a:pPr algn="ctr"/>
                <a:r>
                  <a:rPr lang="en-US" sz="2000" b="1" dirty="0">
                    <a:solidFill>
                      <a:schemeClr val="bg1"/>
                    </a:solidFill>
                    <a:effectLst>
                      <a:outerShdw blurRad="38100" dist="38100" dir="2700000" algn="tl">
                        <a:srgbClr val="000000">
                          <a:alpha val="43137"/>
                        </a:srgbClr>
                      </a:outerShdw>
                    </a:effectLst>
                    <a:latin typeface="Calibri" panose="020F0502020204030204" pitchFamily="34" charset="0"/>
                  </a:rPr>
                  <a:t>Attitude</a:t>
                </a:r>
              </a:p>
            </p:txBody>
          </p:sp>
          <p:sp>
            <p:nvSpPr>
              <p:cNvPr id="19" name="Oval 14"/>
              <p:cNvSpPr>
                <a:spLocks noChangeArrowheads="1"/>
              </p:cNvSpPr>
              <p:nvPr/>
            </p:nvSpPr>
            <p:spPr bwMode="auto">
              <a:xfrm>
                <a:off x="6343636" y="1872762"/>
                <a:ext cx="2220071" cy="1055039"/>
              </a:xfrm>
              <a:prstGeom prst="ellipse">
                <a:avLst/>
              </a:prstGeom>
              <a:solidFill>
                <a:srgbClr val="923222"/>
              </a:solidFill>
              <a:ln w="9525" algn="ctr">
                <a:no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a:endParaRPr lang="en-US" dirty="0">
                  <a:solidFill>
                    <a:schemeClr val="bg1"/>
                  </a:solidFill>
                  <a:effectLst>
                    <a:outerShdw blurRad="38100" dist="38100" dir="2700000" algn="tl">
                      <a:srgbClr val="000000">
                        <a:alpha val="43137"/>
                      </a:srgbClr>
                    </a:outerShdw>
                  </a:effectLst>
                </a:endParaRPr>
              </a:p>
            </p:txBody>
          </p:sp>
          <p:sp>
            <p:nvSpPr>
              <p:cNvPr id="20" name="Text Box 15"/>
              <p:cNvSpPr txBox="1">
                <a:spLocks noChangeArrowheads="1"/>
              </p:cNvSpPr>
              <p:nvPr/>
            </p:nvSpPr>
            <p:spPr bwMode="auto">
              <a:xfrm>
                <a:off x="6970847" y="2200226"/>
                <a:ext cx="965649" cy="400110"/>
              </a:xfrm>
              <a:prstGeom prst="rect">
                <a:avLst/>
              </a:prstGeom>
              <a:noFill/>
              <a:ln w="9525" algn="ctr">
                <a:noFill/>
                <a:miter lim="800000"/>
                <a:headEnd/>
                <a:tailEnd/>
              </a:ln>
              <a:effectLst>
                <a:outerShdw blurRad="57785" dist="33020" dir="3180000" algn="ctr">
                  <a:srgbClr val="000000">
                    <a:alpha val="30000"/>
                  </a:srgbClr>
                </a:outerShdw>
              </a:effectLst>
            </p:spPr>
            <p:txBody>
              <a:bodyPr wrap="none">
                <a:spAutoFit/>
              </a:bodyPr>
              <a:lstStyle/>
              <a:p>
                <a:pPr algn="ctr"/>
                <a:r>
                  <a:rPr lang="en-US" sz="2000" b="1" dirty="0">
                    <a:solidFill>
                      <a:schemeClr val="bg1"/>
                    </a:solidFill>
                    <a:effectLst>
                      <a:outerShdw blurRad="38100" dist="38100" dir="2700000" algn="tl">
                        <a:srgbClr val="000000">
                          <a:alpha val="43137"/>
                        </a:srgbClr>
                      </a:outerShdw>
                    </a:effectLst>
                    <a:latin typeface="Calibri" panose="020F0502020204030204" pitchFamily="34" charset="0"/>
                  </a:rPr>
                  <a:t>Culture</a:t>
                </a:r>
              </a:p>
            </p:txBody>
          </p:sp>
          <p:sp>
            <p:nvSpPr>
              <p:cNvPr id="16" name="AutoShape 16"/>
              <p:cNvSpPr>
                <a:spLocks noChangeArrowheads="1"/>
              </p:cNvSpPr>
              <p:nvPr/>
            </p:nvSpPr>
            <p:spPr bwMode="auto">
              <a:xfrm rot="14688786">
                <a:off x="1734156" y="2866501"/>
                <a:ext cx="597485" cy="2151375"/>
              </a:xfrm>
              <a:prstGeom prst="curvedLeftArrow">
                <a:avLst>
                  <a:gd name="adj1" fmla="val 82614"/>
                  <a:gd name="adj2" fmla="val 165229"/>
                  <a:gd name="adj3" fmla="val 33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n-US" dirty="0">
                  <a:effectLst>
                    <a:outerShdw blurRad="38100" dist="38100" dir="2700000" algn="tl">
                      <a:srgbClr val="000000">
                        <a:alpha val="43137"/>
                      </a:srgbClr>
                    </a:outerShdw>
                  </a:effectLst>
                </a:endParaRPr>
              </a:p>
            </p:txBody>
          </p:sp>
          <p:sp>
            <p:nvSpPr>
              <p:cNvPr id="18" name="AutoShape 16"/>
              <p:cNvSpPr>
                <a:spLocks noChangeArrowheads="1"/>
              </p:cNvSpPr>
              <p:nvPr/>
            </p:nvSpPr>
            <p:spPr bwMode="auto">
              <a:xfrm rot="14688786">
                <a:off x="3548419" y="1906040"/>
                <a:ext cx="597485" cy="2032201"/>
              </a:xfrm>
              <a:prstGeom prst="curvedLeftArrow">
                <a:avLst>
                  <a:gd name="adj1" fmla="val 82614"/>
                  <a:gd name="adj2" fmla="val 165229"/>
                  <a:gd name="adj3" fmla="val 33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n-US" dirty="0">
                  <a:effectLst>
                    <a:outerShdw blurRad="38100" dist="38100" dir="2700000" algn="tl">
                      <a:srgbClr val="000000">
                        <a:alpha val="43137"/>
                      </a:srgbClr>
                    </a:outerShdw>
                  </a:effectLst>
                </a:endParaRPr>
              </a:p>
            </p:txBody>
          </p:sp>
          <p:sp>
            <p:nvSpPr>
              <p:cNvPr id="9" name="TextBox 8"/>
              <p:cNvSpPr txBox="1"/>
              <p:nvPr/>
            </p:nvSpPr>
            <p:spPr>
              <a:xfrm>
                <a:off x="4009360" y="4896614"/>
                <a:ext cx="2768047" cy="411238"/>
              </a:xfrm>
              <a:prstGeom prst="rect">
                <a:avLst/>
              </a:prstGeom>
              <a:noFill/>
            </p:spPr>
            <p:txBody>
              <a:bodyPr wrap="none" rtlCol="0">
                <a:spAutoFit/>
              </a:bodyPr>
              <a:lstStyle/>
              <a:p>
                <a:r>
                  <a:rPr lang="en-US" dirty="0">
                    <a:latin typeface="Calibri" panose="020F0502020204030204" pitchFamily="34" charset="0"/>
                  </a:rPr>
                  <a:t>Change the way we act</a:t>
                </a:r>
              </a:p>
            </p:txBody>
          </p:sp>
          <p:sp>
            <p:nvSpPr>
              <p:cNvPr id="10" name="TextBox 9"/>
              <p:cNvSpPr txBox="1"/>
              <p:nvPr/>
            </p:nvSpPr>
            <p:spPr>
              <a:xfrm>
                <a:off x="5846811" y="3944768"/>
                <a:ext cx="3000266" cy="411238"/>
              </a:xfrm>
              <a:prstGeom prst="rect">
                <a:avLst/>
              </a:prstGeom>
              <a:noFill/>
            </p:spPr>
            <p:txBody>
              <a:bodyPr wrap="none" rtlCol="0">
                <a:spAutoFit/>
              </a:bodyPr>
              <a:lstStyle/>
              <a:p>
                <a:r>
                  <a:rPr lang="en-US" dirty="0">
                    <a:latin typeface="Calibri" panose="020F0502020204030204" pitchFamily="34" charset="0"/>
                  </a:rPr>
                  <a:t>Change the way we think</a:t>
                </a:r>
              </a:p>
            </p:txBody>
          </p:sp>
          <p:sp>
            <p:nvSpPr>
              <p:cNvPr id="11" name="TextBox 10"/>
              <p:cNvSpPr txBox="1"/>
              <p:nvPr/>
            </p:nvSpPr>
            <p:spPr>
              <a:xfrm>
                <a:off x="2136305" y="5881043"/>
                <a:ext cx="2055775" cy="411238"/>
              </a:xfrm>
              <a:prstGeom prst="rect">
                <a:avLst/>
              </a:prstGeom>
              <a:noFill/>
            </p:spPr>
            <p:txBody>
              <a:bodyPr wrap="none" rtlCol="0">
                <a:spAutoFit/>
              </a:bodyPr>
              <a:lstStyle/>
              <a:p>
                <a:r>
                  <a:rPr lang="en-US" dirty="0">
                    <a:latin typeface="Calibri" panose="020F0502020204030204" pitchFamily="34" charset="0"/>
                  </a:rPr>
                  <a:t>Eliminate Waste </a:t>
                </a:r>
              </a:p>
            </p:txBody>
          </p:sp>
        </p:grpSp>
      </p:grpSp>
      <p:sp>
        <p:nvSpPr>
          <p:cNvPr id="29" name="TextBox 28"/>
          <p:cNvSpPr txBox="1"/>
          <p:nvPr/>
        </p:nvSpPr>
        <p:spPr>
          <a:xfrm>
            <a:off x="7029963" y="2659604"/>
            <a:ext cx="2101666" cy="461665"/>
          </a:xfrm>
          <a:prstGeom prst="rect">
            <a:avLst/>
          </a:prstGeom>
          <a:noFill/>
        </p:spPr>
        <p:txBody>
          <a:bodyPr wrap="none" rtlCol="0">
            <a:spAutoFit/>
          </a:bodyPr>
          <a:lstStyle/>
          <a:p>
            <a:r>
              <a:rPr lang="en-US" dirty="0">
                <a:latin typeface="Calibri" panose="020F0502020204030204" pitchFamily="34" charset="0"/>
              </a:rPr>
              <a:t>Culture Change</a:t>
            </a:r>
          </a:p>
        </p:txBody>
      </p:sp>
    </p:spTree>
    <p:extLst>
      <p:ext uri="{BB962C8B-B14F-4D97-AF65-F5344CB8AC3E}">
        <p14:creationId xmlns:p14="http://schemas.microsoft.com/office/powerpoint/2010/main" val="1110875749"/>
      </p:ext>
    </p:extLst>
  </p:cSld>
  <p:clrMapOvr>
    <a:masterClrMapping/>
  </p:clrMapOvr>
  <p:transition spd="slow">
    <p:pull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74133" y="2286001"/>
            <a:ext cx="5223933" cy="1016000"/>
          </a:xfrm>
          <a:prstGeom prst="rect">
            <a:avLst/>
          </a:prstGeom>
          <a:solidFill>
            <a:schemeClr val="accent1">
              <a:lumMod val="40000"/>
              <a:lumOff val="60000"/>
            </a:schemeClr>
          </a:solidFill>
          <a:ln w="28575" cap="flat" cmpd="sng" algn="ctr">
            <a:solidFill>
              <a:srgbClr val="923222"/>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117475" lvl="2" algn="ctr">
              <a:spcBef>
                <a:spcPts val="600"/>
              </a:spcBef>
              <a:spcAft>
                <a:spcPts val="1200"/>
              </a:spcAft>
              <a:buClr>
                <a:srgbClr val="923222"/>
              </a:buClr>
              <a:buSzPct val="115000"/>
            </a:pPr>
            <a:r>
              <a:rPr lang="en-US" altLang="en-US" sz="2000" dirty="0">
                <a:latin typeface="Calibri" panose="020F0502020204030204" pitchFamily="34" charset="0"/>
              </a:rPr>
              <a:t>The goal of LEAN is the elimination of waste and the minimization of the amount of all resources used in the operation of a company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577168"/>
            <a:ext cx="3928533" cy="3174999"/>
          </a:xfrm>
          <a:prstGeom prst="rect">
            <a:avLst/>
          </a:prstGeom>
        </p:spPr>
      </p:pic>
      <p:sp>
        <p:nvSpPr>
          <p:cNvPr id="9" name="Rounded Rectangle 4"/>
          <p:cNvSpPr/>
          <p:nvPr/>
        </p:nvSpPr>
        <p:spPr>
          <a:xfrm>
            <a:off x="228600" y="138797"/>
            <a:ext cx="6728286" cy="484405"/>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LEAN . . .</a:t>
            </a:r>
          </a:p>
        </p:txBody>
      </p:sp>
      <p:grpSp>
        <p:nvGrpSpPr>
          <p:cNvPr id="2" name="Group 1"/>
          <p:cNvGrpSpPr/>
          <p:nvPr/>
        </p:nvGrpSpPr>
        <p:grpSpPr>
          <a:xfrm>
            <a:off x="6731000" y="1007533"/>
            <a:ext cx="2184400" cy="1967704"/>
            <a:chOff x="5740400" y="936363"/>
            <a:chExt cx="2832100" cy="2340238"/>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1553" t="3330" r="4547" b="8724"/>
            <a:stretch/>
          </p:blipFill>
          <p:spPr>
            <a:xfrm>
              <a:off x="5946525" y="1309498"/>
              <a:ext cx="2476227" cy="1704823"/>
            </a:xfrm>
            <a:prstGeom prst="rect">
              <a:avLst/>
            </a:prstGeom>
          </p:spPr>
        </p:pic>
        <p:sp>
          <p:nvSpPr>
            <p:cNvPr id="170027" name="Freeform 43"/>
            <p:cNvSpPr>
              <a:spLocks/>
            </p:cNvSpPr>
            <p:nvPr/>
          </p:nvSpPr>
          <p:spPr bwMode="auto">
            <a:xfrm>
              <a:off x="5740400" y="936363"/>
              <a:ext cx="2832100" cy="2340238"/>
            </a:xfrm>
            <a:custGeom>
              <a:avLst/>
              <a:gdLst/>
              <a:ahLst/>
              <a:cxnLst>
                <a:cxn ang="0">
                  <a:pos x="2897" y="1441"/>
                </a:cxn>
                <a:cxn ang="0">
                  <a:pos x="2885" y="1703"/>
                </a:cxn>
                <a:cxn ang="0">
                  <a:pos x="2824" y="1952"/>
                </a:cxn>
                <a:cxn ang="0">
                  <a:pos x="2736" y="2146"/>
                </a:cxn>
                <a:cxn ang="0">
                  <a:pos x="2659" y="2268"/>
                </a:cxn>
                <a:cxn ang="0">
                  <a:pos x="2569" y="2383"/>
                </a:cxn>
                <a:cxn ang="0">
                  <a:pos x="2468" y="2492"/>
                </a:cxn>
                <a:cxn ang="0">
                  <a:pos x="2323" y="2612"/>
                </a:cxn>
                <a:cxn ang="0">
                  <a:pos x="1916" y="2812"/>
                </a:cxn>
                <a:cxn ang="0">
                  <a:pos x="1447" y="2866"/>
                </a:cxn>
                <a:cxn ang="0">
                  <a:pos x="997" y="2767"/>
                </a:cxn>
                <a:cxn ang="0">
                  <a:pos x="608" y="2513"/>
                </a:cxn>
                <a:cxn ang="0">
                  <a:pos x="326" y="2149"/>
                </a:cxn>
                <a:cxn ang="0">
                  <a:pos x="184" y="1711"/>
                </a:cxn>
                <a:cxn ang="0">
                  <a:pos x="188" y="1323"/>
                </a:cxn>
                <a:cxn ang="0">
                  <a:pos x="240" y="1111"/>
                </a:cxn>
                <a:cxn ang="0">
                  <a:pos x="322" y="914"/>
                </a:cxn>
                <a:cxn ang="0">
                  <a:pos x="434" y="729"/>
                </a:cxn>
                <a:cxn ang="0">
                  <a:pos x="559" y="586"/>
                </a:cxn>
                <a:cxn ang="0">
                  <a:pos x="939" y="311"/>
                </a:cxn>
                <a:cxn ang="0">
                  <a:pos x="1388" y="178"/>
                </a:cxn>
                <a:cxn ang="0">
                  <a:pos x="1859" y="203"/>
                </a:cxn>
                <a:cxn ang="0">
                  <a:pos x="2178" y="319"/>
                </a:cxn>
                <a:cxn ang="0">
                  <a:pos x="2407" y="468"/>
                </a:cxn>
                <a:cxn ang="0">
                  <a:pos x="2605" y="664"/>
                </a:cxn>
                <a:cxn ang="0">
                  <a:pos x="2736" y="855"/>
                </a:cxn>
                <a:cxn ang="0">
                  <a:pos x="2799" y="983"/>
                </a:cxn>
                <a:cxn ang="0">
                  <a:pos x="2847" y="1122"/>
                </a:cxn>
                <a:cxn ang="0">
                  <a:pos x="2880" y="1268"/>
                </a:cxn>
                <a:cxn ang="0">
                  <a:pos x="3036" y="1156"/>
                </a:cxn>
                <a:cxn ang="0">
                  <a:pos x="3007" y="1053"/>
                </a:cxn>
                <a:cxn ang="0">
                  <a:pos x="2971" y="953"/>
                </a:cxn>
                <a:cxn ang="0">
                  <a:pos x="2889" y="779"/>
                </a:cxn>
                <a:cxn ang="0">
                  <a:pos x="2673" y="481"/>
                </a:cxn>
                <a:cxn ang="0">
                  <a:pos x="2389" y="244"/>
                </a:cxn>
                <a:cxn ang="0">
                  <a:pos x="2062" y="84"/>
                </a:cxn>
                <a:cxn ang="0">
                  <a:pos x="1678" y="4"/>
                </a:cxn>
                <a:cxn ang="0">
                  <a:pos x="1276" y="23"/>
                </a:cxn>
                <a:cxn ang="0">
                  <a:pos x="902" y="137"/>
                </a:cxn>
                <a:cxn ang="0">
                  <a:pos x="498" y="405"/>
                </a:cxn>
                <a:cxn ang="0">
                  <a:pos x="175" y="820"/>
                </a:cxn>
                <a:cxn ang="0">
                  <a:pos x="13" y="1322"/>
                </a:cxn>
                <a:cxn ang="0">
                  <a:pos x="32" y="1849"/>
                </a:cxn>
                <a:cxn ang="0">
                  <a:pos x="216" y="2305"/>
                </a:cxn>
                <a:cxn ang="0">
                  <a:pos x="539" y="2684"/>
                </a:cxn>
                <a:cxn ang="0">
                  <a:pos x="959" y="2934"/>
                </a:cxn>
                <a:cxn ang="0">
                  <a:pos x="1517" y="3036"/>
                </a:cxn>
                <a:cxn ang="0">
                  <a:pos x="2067" y="2938"/>
                </a:cxn>
                <a:cxn ang="0">
                  <a:pos x="2548" y="2651"/>
                </a:cxn>
                <a:cxn ang="0">
                  <a:pos x="2846" y="2301"/>
                </a:cxn>
                <a:cxn ang="0">
                  <a:pos x="3012" y="1920"/>
                </a:cxn>
                <a:cxn ang="0">
                  <a:pos x="3072" y="1504"/>
                </a:cxn>
                <a:cxn ang="0">
                  <a:pos x="2880" y="1268"/>
                </a:cxn>
              </a:cxnLst>
              <a:rect l="0" t="0" r="r" b="b"/>
              <a:pathLst>
                <a:path w="3072" h="3036">
                  <a:moveTo>
                    <a:pt x="2879" y="1268"/>
                  </a:moveTo>
                  <a:lnTo>
                    <a:pt x="2891" y="1354"/>
                  </a:lnTo>
                  <a:lnTo>
                    <a:pt x="2897" y="1441"/>
                  </a:lnTo>
                  <a:lnTo>
                    <a:pt x="2899" y="1530"/>
                  </a:lnTo>
                  <a:lnTo>
                    <a:pt x="2895" y="1617"/>
                  </a:lnTo>
                  <a:lnTo>
                    <a:pt x="2885" y="1703"/>
                  </a:lnTo>
                  <a:lnTo>
                    <a:pt x="2869" y="1788"/>
                  </a:lnTo>
                  <a:lnTo>
                    <a:pt x="2850" y="1871"/>
                  </a:lnTo>
                  <a:lnTo>
                    <a:pt x="2824" y="1952"/>
                  </a:lnTo>
                  <a:lnTo>
                    <a:pt x="2794" y="2030"/>
                  </a:lnTo>
                  <a:lnTo>
                    <a:pt x="2758" y="2104"/>
                  </a:lnTo>
                  <a:lnTo>
                    <a:pt x="2736" y="2146"/>
                  </a:lnTo>
                  <a:lnTo>
                    <a:pt x="2712" y="2187"/>
                  </a:lnTo>
                  <a:lnTo>
                    <a:pt x="2687" y="2227"/>
                  </a:lnTo>
                  <a:lnTo>
                    <a:pt x="2659" y="2268"/>
                  </a:lnTo>
                  <a:lnTo>
                    <a:pt x="2631" y="2308"/>
                  </a:lnTo>
                  <a:lnTo>
                    <a:pt x="2601" y="2346"/>
                  </a:lnTo>
                  <a:lnTo>
                    <a:pt x="2569" y="2383"/>
                  </a:lnTo>
                  <a:lnTo>
                    <a:pt x="2536" y="2420"/>
                  </a:lnTo>
                  <a:lnTo>
                    <a:pt x="2503" y="2456"/>
                  </a:lnTo>
                  <a:lnTo>
                    <a:pt x="2468" y="2492"/>
                  </a:lnTo>
                  <a:lnTo>
                    <a:pt x="1560" y="1585"/>
                  </a:lnTo>
                  <a:lnTo>
                    <a:pt x="1345" y="1638"/>
                  </a:lnTo>
                  <a:lnTo>
                    <a:pt x="2323" y="2612"/>
                  </a:lnTo>
                  <a:lnTo>
                    <a:pt x="2198" y="2694"/>
                  </a:lnTo>
                  <a:lnTo>
                    <a:pt x="2062" y="2762"/>
                  </a:lnTo>
                  <a:lnTo>
                    <a:pt x="1916" y="2812"/>
                  </a:lnTo>
                  <a:lnTo>
                    <a:pt x="1762" y="2846"/>
                  </a:lnTo>
                  <a:lnTo>
                    <a:pt x="1606" y="2865"/>
                  </a:lnTo>
                  <a:lnTo>
                    <a:pt x="1447" y="2866"/>
                  </a:lnTo>
                  <a:lnTo>
                    <a:pt x="1291" y="2850"/>
                  </a:lnTo>
                  <a:lnTo>
                    <a:pt x="1140" y="2817"/>
                  </a:lnTo>
                  <a:lnTo>
                    <a:pt x="997" y="2767"/>
                  </a:lnTo>
                  <a:lnTo>
                    <a:pt x="863" y="2698"/>
                  </a:lnTo>
                  <a:lnTo>
                    <a:pt x="730" y="2612"/>
                  </a:lnTo>
                  <a:lnTo>
                    <a:pt x="608" y="2513"/>
                  </a:lnTo>
                  <a:lnTo>
                    <a:pt x="499" y="2402"/>
                  </a:lnTo>
                  <a:lnTo>
                    <a:pt x="405" y="2280"/>
                  </a:lnTo>
                  <a:lnTo>
                    <a:pt x="326" y="2149"/>
                  </a:lnTo>
                  <a:lnTo>
                    <a:pt x="262" y="2010"/>
                  </a:lnTo>
                  <a:lnTo>
                    <a:pt x="215" y="1863"/>
                  </a:lnTo>
                  <a:lnTo>
                    <a:pt x="184" y="1711"/>
                  </a:lnTo>
                  <a:lnTo>
                    <a:pt x="171" y="1555"/>
                  </a:lnTo>
                  <a:lnTo>
                    <a:pt x="177" y="1396"/>
                  </a:lnTo>
                  <a:lnTo>
                    <a:pt x="188" y="1323"/>
                  </a:lnTo>
                  <a:lnTo>
                    <a:pt x="201" y="1250"/>
                  </a:lnTo>
                  <a:lnTo>
                    <a:pt x="218" y="1180"/>
                  </a:lnTo>
                  <a:lnTo>
                    <a:pt x="240" y="1111"/>
                  </a:lnTo>
                  <a:lnTo>
                    <a:pt x="264" y="1044"/>
                  </a:lnTo>
                  <a:lnTo>
                    <a:pt x="290" y="979"/>
                  </a:lnTo>
                  <a:lnTo>
                    <a:pt x="322" y="914"/>
                  </a:lnTo>
                  <a:lnTo>
                    <a:pt x="355" y="851"/>
                  </a:lnTo>
                  <a:lnTo>
                    <a:pt x="393" y="788"/>
                  </a:lnTo>
                  <a:lnTo>
                    <a:pt x="434" y="729"/>
                  </a:lnTo>
                  <a:lnTo>
                    <a:pt x="1345" y="1638"/>
                  </a:lnTo>
                  <a:lnTo>
                    <a:pt x="1560" y="1585"/>
                  </a:lnTo>
                  <a:lnTo>
                    <a:pt x="559" y="586"/>
                  </a:lnTo>
                  <a:lnTo>
                    <a:pt x="675" y="479"/>
                  </a:lnTo>
                  <a:lnTo>
                    <a:pt x="802" y="387"/>
                  </a:lnTo>
                  <a:lnTo>
                    <a:pt x="939" y="311"/>
                  </a:lnTo>
                  <a:lnTo>
                    <a:pt x="1083" y="250"/>
                  </a:lnTo>
                  <a:lnTo>
                    <a:pt x="1233" y="206"/>
                  </a:lnTo>
                  <a:lnTo>
                    <a:pt x="1388" y="178"/>
                  </a:lnTo>
                  <a:lnTo>
                    <a:pt x="1544" y="169"/>
                  </a:lnTo>
                  <a:lnTo>
                    <a:pt x="1702" y="177"/>
                  </a:lnTo>
                  <a:lnTo>
                    <a:pt x="1859" y="203"/>
                  </a:lnTo>
                  <a:lnTo>
                    <a:pt x="2014" y="250"/>
                  </a:lnTo>
                  <a:lnTo>
                    <a:pt x="2096" y="282"/>
                  </a:lnTo>
                  <a:lnTo>
                    <a:pt x="2178" y="319"/>
                  </a:lnTo>
                  <a:lnTo>
                    <a:pt x="2256" y="364"/>
                  </a:lnTo>
                  <a:lnTo>
                    <a:pt x="2333" y="414"/>
                  </a:lnTo>
                  <a:lnTo>
                    <a:pt x="2407" y="468"/>
                  </a:lnTo>
                  <a:lnTo>
                    <a:pt x="2477" y="529"/>
                  </a:lnTo>
                  <a:lnTo>
                    <a:pt x="2544" y="594"/>
                  </a:lnTo>
                  <a:lnTo>
                    <a:pt x="2605" y="664"/>
                  </a:lnTo>
                  <a:lnTo>
                    <a:pt x="2660" y="738"/>
                  </a:lnTo>
                  <a:lnTo>
                    <a:pt x="2711" y="815"/>
                  </a:lnTo>
                  <a:lnTo>
                    <a:pt x="2736" y="855"/>
                  </a:lnTo>
                  <a:lnTo>
                    <a:pt x="2758" y="897"/>
                  </a:lnTo>
                  <a:lnTo>
                    <a:pt x="2779" y="939"/>
                  </a:lnTo>
                  <a:lnTo>
                    <a:pt x="2799" y="983"/>
                  </a:lnTo>
                  <a:lnTo>
                    <a:pt x="2816" y="1028"/>
                  </a:lnTo>
                  <a:lnTo>
                    <a:pt x="2832" y="1074"/>
                  </a:lnTo>
                  <a:lnTo>
                    <a:pt x="2847" y="1122"/>
                  </a:lnTo>
                  <a:lnTo>
                    <a:pt x="2860" y="1170"/>
                  </a:lnTo>
                  <a:lnTo>
                    <a:pt x="2871" y="1219"/>
                  </a:lnTo>
                  <a:lnTo>
                    <a:pt x="2880" y="1268"/>
                  </a:lnTo>
                  <a:lnTo>
                    <a:pt x="3049" y="1227"/>
                  </a:lnTo>
                  <a:lnTo>
                    <a:pt x="3043" y="1191"/>
                  </a:lnTo>
                  <a:lnTo>
                    <a:pt x="3036" y="1156"/>
                  </a:lnTo>
                  <a:lnTo>
                    <a:pt x="3027" y="1122"/>
                  </a:lnTo>
                  <a:lnTo>
                    <a:pt x="3018" y="1088"/>
                  </a:lnTo>
                  <a:lnTo>
                    <a:pt x="3007" y="1053"/>
                  </a:lnTo>
                  <a:lnTo>
                    <a:pt x="2997" y="1019"/>
                  </a:lnTo>
                  <a:lnTo>
                    <a:pt x="2985" y="986"/>
                  </a:lnTo>
                  <a:lnTo>
                    <a:pt x="2971" y="953"/>
                  </a:lnTo>
                  <a:lnTo>
                    <a:pt x="2957" y="919"/>
                  </a:lnTo>
                  <a:lnTo>
                    <a:pt x="2942" y="888"/>
                  </a:lnTo>
                  <a:lnTo>
                    <a:pt x="2889" y="779"/>
                  </a:lnTo>
                  <a:lnTo>
                    <a:pt x="2827" y="675"/>
                  </a:lnTo>
                  <a:lnTo>
                    <a:pt x="2754" y="575"/>
                  </a:lnTo>
                  <a:lnTo>
                    <a:pt x="2673" y="481"/>
                  </a:lnTo>
                  <a:lnTo>
                    <a:pt x="2585" y="395"/>
                  </a:lnTo>
                  <a:lnTo>
                    <a:pt x="2489" y="316"/>
                  </a:lnTo>
                  <a:lnTo>
                    <a:pt x="2389" y="244"/>
                  </a:lnTo>
                  <a:lnTo>
                    <a:pt x="2283" y="181"/>
                  </a:lnTo>
                  <a:lnTo>
                    <a:pt x="2174" y="128"/>
                  </a:lnTo>
                  <a:lnTo>
                    <a:pt x="2062" y="84"/>
                  </a:lnTo>
                  <a:lnTo>
                    <a:pt x="1939" y="46"/>
                  </a:lnTo>
                  <a:lnTo>
                    <a:pt x="1810" y="19"/>
                  </a:lnTo>
                  <a:lnTo>
                    <a:pt x="1678" y="4"/>
                  </a:lnTo>
                  <a:lnTo>
                    <a:pt x="1544" y="0"/>
                  </a:lnTo>
                  <a:lnTo>
                    <a:pt x="1409" y="6"/>
                  </a:lnTo>
                  <a:lnTo>
                    <a:pt x="1276" y="23"/>
                  </a:lnTo>
                  <a:lnTo>
                    <a:pt x="1147" y="51"/>
                  </a:lnTo>
                  <a:lnTo>
                    <a:pt x="1021" y="90"/>
                  </a:lnTo>
                  <a:lnTo>
                    <a:pt x="902" y="137"/>
                  </a:lnTo>
                  <a:lnTo>
                    <a:pt x="791" y="196"/>
                  </a:lnTo>
                  <a:lnTo>
                    <a:pt x="637" y="292"/>
                  </a:lnTo>
                  <a:lnTo>
                    <a:pt x="498" y="405"/>
                  </a:lnTo>
                  <a:lnTo>
                    <a:pt x="375" y="532"/>
                  </a:lnTo>
                  <a:lnTo>
                    <a:pt x="266" y="671"/>
                  </a:lnTo>
                  <a:lnTo>
                    <a:pt x="175" y="820"/>
                  </a:lnTo>
                  <a:lnTo>
                    <a:pt x="102" y="979"/>
                  </a:lnTo>
                  <a:lnTo>
                    <a:pt x="48" y="1147"/>
                  </a:lnTo>
                  <a:lnTo>
                    <a:pt x="13" y="1322"/>
                  </a:lnTo>
                  <a:lnTo>
                    <a:pt x="0" y="1503"/>
                  </a:lnTo>
                  <a:lnTo>
                    <a:pt x="9" y="1688"/>
                  </a:lnTo>
                  <a:lnTo>
                    <a:pt x="32" y="1849"/>
                  </a:lnTo>
                  <a:lnTo>
                    <a:pt x="75" y="2006"/>
                  </a:lnTo>
                  <a:lnTo>
                    <a:pt x="138" y="2160"/>
                  </a:lnTo>
                  <a:lnTo>
                    <a:pt x="216" y="2305"/>
                  </a:lnTo>
                  <a:lnTo>
                    <a:pt x="311" y="2443"/>
                  </a:lnTo>
                  <a:lnTo>
                    <a:pt x="418" y="2570"/>
                  </a:lnTo>
                  <a:lnTo>
                    <a:pt x="539" y="2684"/>
                  </a:lnTo>
                  <a:lnTo>
                    <a:pt x="670" y="2784"/>
                  </a:lnTo>
                  <a:lnTo>
                    <a:pt x="810" y="2868"/>
                  </a:lnTo>
                  <a:lnTo>
                    <a:pt x="959" y="2934"/>
                  </a:lnTo>
                  <a:lnTo>
                    <a:pt x="1141" y="2991"/>
                  </a:lnTo>
                  <a:lnTo>
                    <a:pt x="1328" y="3025"/>
                  </a:lnTo>
                  <a:lnTo>
                    <a:pt x="1517" y="3036"/>
                  </a:lnTo>
                  <a:lnTo>
                    <a:pt x="1704" y="3025"/>
                  </a:lnTo>
                  <a:lnTo>
                    <a:pt x="1888" y="2992"/>
                  </a:lnTo>
                  <a:lnTo>
                    <a:pt x="2067" y="2938"/>
                  </a:lnTo>
                  <a:lnTo>
                    <a:pt x="2238" y="2862"/>
                  </a:lnTo>
                  <a:lnTo>
                    <a:pt x="2399" y="2766"/>
                  </a:lnTo>
                  <a:lnTo>
                    <a:pt x="2548" y="2651"/>
                  </a:lnTo>
                  <a:lnTo>
                    <a:pt x="2681" y="2517"/>
                  </a:lnTo>
                  <a:lnTo>
                    <a:pt x="2769" y="2414"/>
                  </a:lnTo>
                  <a:lnTo>
                    <a:pt x="2846" y="2301"/>
                  </a:lnTo>
                  <a:lnTo>
                    <a:pt x="2912" y="2181"/>
                  </a:lnTo>
                  <a:lnTo>
                    <a:pt x="2967" y="2054"/>
                  </a:lnTo>
                  <a:lnTo>
                    <a:pt x="3012" y="1920"/>
                  </a:lnTo>
                  <a:lnTo>
                    <a:pt x="3044" y="1784"/>
                  </a:lnTo>
                  <a:lnTo>
                    <a:pt x="3064" y="1645"/>
                  </a:lnTo>
                  <a:lnTo>
                    <a:pt x="3072" y="1504"/>
                  </a:lnTo>
                  <a:lnTo>
                    <a:pt x="3068" y="1364"/>
                  </a:lnTo>
                  <a:lnTo>
                    <a:pt x="3049" y="1227"/>
                  </a:lnTo>
                  <a:lnTo>
                    <a:pt x="2880" y="1268"/>
                  </a:lnTo>
                  <a:lnTo>
                    <a:pt x="2880" y="1268"/>
                  </a:lnTo>
                  <a:lnTo>
                    <a:pt x="2879" y="1268"/>
                  </a:lnTo>
                  <a:close/>
                </a:path>
              </a:pathLst>
            </a:custGeom>
            <a:solidFill>
              <a:srgbClr val="923222"/>
            </a:solidFill>
            <a:ln w="9525">
              <a:noFill/>
              <a:round/>
              <a:headEnd/>
              <a:tailEnd/>
            </a:ln>
            <a:effectLst>
              <a:outerShdw blurRad="50800" dist="38100" dir="2700000" algn="tl" rotWithShape="0">
                <a:prstClr val="black">
                  <a:alpha val="40000"/>
                </a:prstClr>
              </a:outerShdw>
            </a:effectLst>
          </p:spPr>
          <p:txBody>
            <a:bodyPr/>
            <a:lstStyle/>
            <a:p>
              <a:pPr>
                <a:defRPr/>
              </a:pPr>
              <a:endParaRPr lang="en-US">
                <a:effectLst>
                  <a:outerShdw blurRad="38100" dist="38100" dir="2700000" algn="tl">
                    <a:srgbClr val="000000">
                      <a:alpha val="43137"/>
                    </a:srgbClr>
                  </a:outerShdw>
                </a:effectLst>
              </a:endParaRPr>
            </a:p>
          </p:txBody>
        </p:sp>
      </p:grpSp>
      <p:sp>
        <p:nvSpPr>
          <p:cNvPr id="11" name="Content Placeholder 3"/>
          <p:cNvSpPr>
            <a:spLocks noGrp="1"/>
          </p:cNvSpPr>
          <p:nvPr>
            <p:ph sz="half" idx="4294967295"/>
          </p:nvPr>
        </p:nvSpPr>
        <p:spPr>
          <a:xfrm>
            <a:off x="228600" y="1016000"/>
            <a:ext cx="6620933" cy="1024467"/>
          </a:xfrm>
          <a:ln>
            <a:noFill/>
          </a:ln>
        </p:spPr>
        <p:txBody>
          <a:bodyPr>
            <a:noAutofit/>
          </a:bodyPr>
          <a:lstStyle/>
          <a:p>
            <a:pPr marL="0" lvl="1" indent="0">
              <a:spcBef>
                <a:spcPts val="1200"/>
              </a:spcBef>
              <a:spcAft>
                <a:spcPts val="1200"/>
              </a:spcAft>
              <a:buClr>
                <a:srgbClr val="923222"/>
              </a:buClr>
              <a:buSzPct val="115000"/>
              <a:buNone/>
            </a:pPr>
            <a:r>
              <a:rPr lang="en-US" sz="2800" kern="1200" dirty="0">
                <a:latin typeface="Calibri" panose="020F0502020204030204" pitchFamily="34" charset="0"/>
                <a:cs typeface="Arial" charset="0"/>
              </a:rPr>
              <a:t>LEAN is </a:t>
            </a:r>
            <a:r>
              <a:rPr lang="en-US" sz="2800" b="1" u="sng" kern="1200" dirty="0">
                <a:latin typeface="Calibri" panose="020F0502020204030204" pitchFamily="34" charset="0"/>
                <a:cs typeface="Arial" charset="0"/>
              </a:rPr>
              <a:t>NOT</a:t>
            </a:r>
            <a:r>
              <a:rPr lang="en-US" sz="2800" kern="1200" dirty="0">
                <a:latin typeface="Calibri" panose="020F0502020204030204" pitchFamily="34" charset="0"/>
                <a:cs typeface="Arial" charset="0"/>
              </a:rPr>
              <a:t> a tool box of methods, ideas, or methodologies, it is </a:t>
            </a:r>
            <a:r>
              <a:rPr 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philosophy</a:t>
            </a:r>
            <a:r>
              <a:rPr 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 </a:t>
            </a:r>
            <a:r>
              <a:rPr lang="en-US" sz="2800" kern="1200" dirty="0">
                <a:latin typeface="Calibri" panose="020F0502020204030204" pitchFamily="34" charset="0"/>
                <a:ea typeface="ＭＳ Ｐゴシック" panose="020B0600070205080204" pitchFamily="34" charset="-128"/>
                <a:cs typeface="Times New Roman" panose="02020603050405020304" pitchFamily="18" charset="0"/>
              </a:rPr>
              <a:t>/ </a:t>
            </a:r>
            <a:r>
              <a:rPr 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culture</a:t>
            </a:r>
          </a:p>
        </p:txBody>
      </p:sp>
      <p:sp>
        <p:nvSpPr>
          <p:cNvPr id="13" name="Content Placeholder 3"/>
          <p:cNvSpPr>
            <a:spLocks noGrp="1"/>
          </p:cNvSpPr>
          <p:nvPr>
            <p:ph sz="half" idx="4294967295"/>
          </p:nvPr>
        </p:nvSpPr>
        <p:spPr>
          <a:xfrm>
            <a:off x="4241800" y="4288366"/>
            <a:ext cx="4673600" cy="2302934"/>
          </a:xfrm>
          <a:ln>
            <a:noFill/>
          </a:ln>
        </p:spPr>
        <p:txBody>
          <a:bodyPr>
            <a:noAutofit/>
          </a:bodyPr>
          <a:lstStyle/>
          <a:p>
            <a:pPr marL="0" lvl="1" indent="0">
              <a:spcBef>
                <a:spcPts val="1200"/>
              </a:spcBef>
              <a:spcAft>
                <a:spcPts val="600"/>
              </a:spcAft>
              <a:buClr>
                <a:srgbClr val="923222"/>
              </a:buClr>
              <a:buSzPct val="115000"/>
              <a:buNone/>
              <a:tabLst>
                <a:tab pos="568325" algn="l"/>
              </a:tabLst>
            </a:pP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LEAN is standard in many industries</a:t>
            </a:r>
          </a:p>
          <a:p>
            <a:pPr marL="0" lvl="1" indent="0">
              <a:spcBef>
                <a:spcPts val="1200"/>
              </a:spcBef>
              <a:spcAft>
                <a:spcPts val="600"/>
              </a:spcAft>
              <a:buClr>
                <a:srgbClr val="923222"/>
              </a:buClr>
              <a:buSzPct val="115000"/>
              <a:buNone/>
              <a:tabLst>
                <a:tab pos="568325" algn="l"/>
              </a:tabLst>
            </a:pP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LEAN regularly results in:</a:t>
            </a:r>
          </a:p>
          <a:p>
            <a:pPr marL="1033463" lvl="1" indent="-457200">
              <a:spcBef>
                <a:spcPts val="0"/>
              </a:spcBef>
              <a:spcAft>
                <a:spcPts val="600"/>
              </a:spcAft>
              <a:buClr>
                <a:srgbClr val="923222"/>
              </a:buClr>
              <a:buSzPct val="115000"/>
              <a:buFont typeface="Wingdings" panose="05000000000000000000" pitchFamily="2" charset="2"/>
              <a:buChar char="þ"/>
            </a:pPr>
            <a:r>
              <a:rPr lang="en-US" sz="2000" dirty="0">
                <a:latin typeface="Calibri" panose="020F0502020204030204" pitchFamily="34" charset="0"/>
                <a:ea typeface="ＭＳ Ｐゴシック" panose="020B0600070205080204" pitchFamily="34" charset="-128"/>
              </a:rPr>
              <a:t>Large cost reductions</a:t>
            </a:r>
          </a:p>
          <a:p>
            <a:pPr marL="1033463" lvl="1" indent="-457200">
              <a:spcBef>
                <a:spcPts val="0"/>
              </a:spcBef>
              <a:spcAft>
                <a:spcPts val="600"/>
              </a:spcAft>
              <a:buClr>
                <a:srgbClr val="923222"/>
              </a:buClr>
              <a:buSzPct val="115000"/>
              <a:buFont typeface="Wingdings" panose="05000000000000000000" pitchFamily="2" charset="2"/>
              <a:buChar char="þ"/>
            </a:pPr>
            <a:r>
              <a:rPr lang="en-US" sz="2000" dirty="0">
                <a:latin typeface="Calibri" panose="020F0502020204030204" pitchFamily="34" charset="0"/>
                <a:ea typeface="ＭＳ Ｐゴシック" panose="020B0600070205080204" pitchFamily="34" charset="-128"/>
              </a:rPr>
              <a:t>Improved quality</a:t>
            </a:r>
          </a:p>
          <a:p>
            <a:pPr marL="1033463" lvl="1" indent="-457200">
              <a:spcBef>
                <a:spcPts val="0"/>
              </a:spcBef>
              <a:spcAft>
                <a:spcPts val="600"/>
              </a:spcAft>
              <a:buClr>
                <a:srgbClr val="923222"/>
              </a:buClr>
              <a:buSzPct val="115000"/>
              <a:buFont typeface="Wingdings" panose="05000000000000000000" pitchFamily="2" charset="2"/>
              <a:buChar char="þ"/>
            </a:pPr>
            <a:r>
              <a:rPr lang="en-US" sz="2000" dirty="0">
                <a:latin typeface="Calibri" panose="020F0502020204030204" pitchFamily="34" charset="0"/>
                <a:ea typeface="ＭＳ Ｐゴシック" panose="020B0600070205080204" pitchFamily="34" charset="-128"/>
              </a:rPr>
              <a:t>Increased customer service</a:t>
            </a:r>
            <a:endParaRPr lang="en-US" sz="2400" b="1"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41305658"/>
      </p:ext>
    </p:extLst>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866"/>
            <a:ext cx="8439150" cy="440267"/>
          </a:xfrm>
        </p:spPr>
        <p:txBody>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Understand “Value”</a:t>
            </a:r>
          </a:p>
        </p:txBody>
      </p:sp>
      <p:sp>
        <p:nvSpPr>
          <p:cNvPr id="3" name="Content Placeholder 2"/>
          <p:cNvSpPr>
            <a:spLocks noGrp="1"/>
          </p:cNvSpPr>
          <p:nvPr>
            <p:ph idx="1"/>
          </p:nvPr>
        </p:nvSpPr>
        <p:spPr>
          <a:xfrm>
            <a:off x="228600" y="914400"/>
            <a:ext cx="8686800" cy="3132667"/>
          </a:xfrm>
        </p:spPr>
        <p:txBody>
          <a:bodyPr/>
          <a:lstStyle/>
          <a:p>
            <a:pPr marL="347663" lvl="1" indent="-347663">
              <a:spcBef>
                <a:spcPts val="1200"/>
              </a:spcBef>
              <a:spcAft>
                <a:spcPts val="1200"/>
              </a:spcAft>
              <a:buClr>
                <a:srgbClr val="923222"/>
              </a:buClr>
              <a:buSzPct val="115000"/>
              <a:buFont typeface="Wingdings" panose="05000000000000000000" pitchFamily="2" charset="2"/>
              <a:buChar char="§"/>
            </a:pPr>
            <a:r>
              <a:rPr lang="en-US" sz="2800" kern="1200" dirty="0">
                <a:latin typeface="Calibri" panose="020F0502020204030204" pitchFamily="34" charset="0"/>
                <a:ea typeface="ＭＳ Ｐゴシック" panose="020B0600070205080204" pitchFamily="34" charset="-128"/>
                <a:cs typeface="Times New Roman" panose="02020603050405020304" pitchFamily="18" charset="0"/>
              </a:rPr>
              <a:t>Value is defined as t</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he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inherent</a:t>
            </a:r>
            <a:r>
              <a:rPr lang="en-US" altLang="en-US" sz="2800" b="1"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worth</a:t>
            </a:r>
            <a:r>
              <a:rPr lang="en-US" altLang="en-US" sz="2800" b="1"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of a product as </a:t>
            </a:r>
            <a:r>
              <a:rPr lang="en-US" altLang="en-US" sz="2800" kern="12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judged by the customer,</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 and reflected in its selling price and market demand.</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It is any activity that increases the market, form, or function of the product/service.</a:t>
            </a:r>
          </a:p>
          <a:p>
            <a:pPr marL="347663" lvl="1" indent="-347663">
              <a:spcBef>
                <a:spcPts val="1200"/>
              </a:spcBef>
              <a:spcAft>
                <a:spcPts val="1200"/>
              </a:spcAft>
              <a:buClr>
                <a:srgbClr val="923222"/>
              </a:buClr>
              <a:buSzPct val="115000"/>
              <a:buFont typeface="Wingdings" panose="05000000000000000000" pitchFamily="2" charset="2"/>
              <a:buChar char="§"/>
            </a:pP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Things for which the customer is willing to pay.</a:t>
            </a:r>
            <a:endParaRPr lang="en-US" sz="2400" dirty="0"/>
          </a:p>
        </p:txBody>
      </p:sp>
      <p:sp>
        <p:nvSpPr>
          <p:cNvPr id="6" name="Text Box 5"/>
          <p:cNvSpPr txBox="1">
            <a:spLocks noChangeArrowheads="1"/>
          </p:cNvSpPr>
          <p:nvPr/>
        </p:nvSpPr>
        <p:spPr bwMode="auto">
          <a:xfrm>
            <a:off x="821267" y="4407575"/>
            <a:ext cx="3600214" cy="2031325"/>
          </a:xfrm>
          <a:prstGeom prst="rect">
            <a:avLst/>
          </a:prstGeom>
          <a:solidFill>
            <a:srgbClr val="923222"/>
          </a:solidFill>
          <a:ln w="9525">
            <a:solidFill>
              <a:schemeClr val="bg2"/>
            </a:solidFill>
            <a:miter lim="800000"/>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wrap="square" lIns="92075" tIns="91440" rIns="92075" bIns="182880">
            <a:spAutoFit/>
          </a:bodyPr>
          <a:lstStyle/>
          <a:p>
            <a:pPr algn="ctr" eaLnBrk="0" hangingPunct="0">
              <a:spcBef>
                <a:spcPct val="50000"/>
              </a:spcBef>
            </a:pPr>
            <a:r>
              <a:rPr lang="en-US" b="1" dirty="0">
                <a:solidFill>
                  <a:schemeClr val="bg1"/>
                </a:solidFill>
                <a:effectLst>
                  <a:outerShdw blurRad="38100" dist="38100" dir="2700000" algn="tl">
                    <a:srgbClr val="000000">
                      <a:alpha val="43137"/>
                    </a:srgbClr>
                  </a:outerShdw>
                </a:effectLst>
                <a:latin typeface="Calibri" panose="020F0502020204030204" pitchFamily="34" charset="0"/>
              </a:rPr>
              <a:t>Value Added Process</a:t>
            </a:r>
          </a:p>
          <a:p>
            <a:pPr marL="119063" eaLnBrk="0" hangingPunct="0">
              <a:spcBef>
                <a:spcPct val="50000"/>
              </a:spcBef>
            </a:pPr>
            <a:r>
              <a:rPr lang="en-US" sz="2000" dirty="0">
                <a:solidFill>
                  <a:schemeClr val="bg1"/>
                </a:solidFill>
                <a:effectLst>
                  <a:outerShdw blurRad="38100" dist="38100" dir="2700000" algn="tl">
                    <a:srgbClr val="000000">
                      <a:alpha val="43137"/>
                    </a:srgbClr>
                  </a:outerShdw>
                </a:effectLst>
                <a:latin typeface="Calibri" panose="020F0502020204030204" pitchFamily="34" charset="0"/>
              </a:rPr>
              <a:t>Process steps that transform or shape a product or service which is eventually sold to a customer. </a:t>
            </a:r>
          </a:p>
        </p:txBody>
      </p:sp>
      <p:sp>
        <p:nvSpPr>
          <p:cNvPr id="7" name="Text Box 5"/>
          <p:cNvSpPr txBox="1">
            <a:spLocks noChangeArrowheads="1"/>
          </p:cNvSpPr>
          <p:nvPr/>
        </p:nvSpPr>
        <p:spPr bwMode="auto">
          <a:xfrm>
            <a:off x="4707467" y="4407575"/>
            <a:ext cx="3600214" cy="2031325"/>
          </a:xfrm>
          <a:prstGeom prst="rect">
            <a:avLst/>
          </a:prstGeom>
          <a:solidFill>
            <a:schemeClr val="tx1"/>
          </a:solidFill>
          <a:ln w="9525">
            <a:solidFill>
              <a:schemeClr val="bg2"/>
            </a:solidFill>
            <a:miter lim="800000"/>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a:bevelT/>
          </a:sp3d>
        </p:spPr>
        <p:txBody>
          <a:bodyPr wrap="square" lIns="92075" tIns="91440" rIns="92075" bIns="182880">
            <a:spAutoFit/>
          </a:bodyPr>
          <a:lstStyle/>
          <a:p>
            <a:pPr algn="ctr" eaLnBrk="0" hangingPunct="0">
              <a:spcBef>
                <a:spcPct val="50000"/>
              </a:spcBef>
            </a:pPr>
            <a:r>
              <a:rPr lang="en-US" b="1" dirty="0">
                <a:solidFill>
                  <a:schemeClr val="bg1"/>
                </a:solidFill>
                <a:effectLst>
                  <a:outerShdw blurRad="38100" dist="38100" dir="2700000" algn="tl">
                    <a:srgbClr val="000000">
                      <a:alpha val="43137"/>
                    </a:srgbClr>
                  </a:outerShdw>
                </a:effectLst>
                <a:latin typeface="Calibri" panose="020F0502020204030204" pitchFamily="34" charset="0"/>
              </a:rPr>
              <a:t>Non-Value Added Process</a:t>
            </a:r>
          </a:p>
          <a:p>
            <a:pPr marL="119063" eaLnBrk="0" hangingPunct="0">
              <a:spcBef>
                <a:spcPct val="50000"/>
              </a:spcBef>
            </a:pPr>
            <a:r>
              <a:rPr lang="en-US" sz="2000" dirty="0">
                <a:solidFill>
                  <a:schemeClr val="bg1"/>
                </a:solidFill>
                <a:effectLst>
                  <a:outerShdw blurRad="38100" dist="38100" dir="2700000" algn="tl">
                    <a:srgbClr val="000000">
                      <a:alpha val="43137"/>
                    </a:srgbClr>
                  </a:outerShdw>
                </a:effectLst>
                <a:latin typeface="Calibri" panose="020F0502020204030204" pitchFamily="34" charset="0"/>
              </a:rPr>
              <a:t>Process steps that take time, resources, or space, but do </a:t>
            </a:r>
            <a:r>
              <a:rPr lang="en-US" sz="2000" b="1" u="sng" dirty="0">
                <a:solidFill>
                  <a:schemeClr val="bg1"/>
                </a:solidFill>
                <a:effectLst>
                  <a:outerShdw blurRad="38100" dist="38100" dir="2700000" algn="tl">
                    <a:srgbClr val="000000">
                      <a:alpha val="43137"/>
                    </a:srgbClr>
                  </a:outerShdw>
                </a:effectLst>
                <a:latin typeface="Calibri" panose="020F0502020204030204" pitchFamily="34" charset="0"/>
              </a:rPr>
              <a:t>not</a:t>
            </a:r>
            <a:r>
              <a:rPr lang="en-US" sz="2000" dirty="0">
                <a:solidFill>
                  <a:schemeClr val="bg1"/>
                </a:solidFill>
                <a:effectLst>
                  <a:outerShdw blurRad="38100" dist="38100" dir="2700000" algn="tl">
                    <a:srgbClr val="000000">
                      <a:alpha val="43137"/>
                    </a:srgbClr>
                  </a:outerShdw>
                </a:effectLst>
                <a:latin typeface="Calibri" panose="020F0502020204030204" pitchFamily="34" charset="0"/>
              </a:rPr>
              <a:t> transform or shape the product or service.</a:t>
            </a:r>
          </a:p>
        </p:txBody>
      </p:sp>
    </p:spTree>
    <p:extLst>
      <p:ext uri="{BB962C8B-B14F-4D97-AF65-F5344CB8AC3E}">
        <p14:creationId xmlns:p14="http://schemas.microsoft.com/office/powerpoint/2010/main" val="4241064215"/>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txBox="1">
            <a:spLocks noChangeArrowheads="1"/>
          </p:cNvSpPr>
          <p:nvPr/>
        </p:nvSpPr>
        <p:spPr bwMode="gray">
          <a:xfrm>
            <a:off x="228600" y="185190"/>
            <a:ext cx="3252942" cy="4678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spAutoFit/>
          </a:bodyPr>
          <a:lstStyle>
            <a:lvl1pPr algn="l" defTabSz="912813" eaLnBrk="0" hangingPunct="0">
              <a:lnSpc>
                <a:spcPct val="95000"/>
              </a:lnSpc>
              <a:defRPr sz="320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defRPr>
            </a:lvl1pPr>
            <a:lvl2pPr algn="l" defTabSz="912813" eaLnBrk="0" hangingPunct="0">
              <a:lnSpc>
                <a:spcPct val="95000"/>
              </a:lnSpc>
              <a:defRPr sz="2600">
                <a:solidFill>
                  <a:schemeClr val="folHlink"/>
                </a:solidFill>
              </a:defRPr>
            </a:lvl2pPr>
            <a:lvl3pPr algn="l" defTabSz="912813" eaLnBrk="0" hangingPunct="0">
              <a:lnSpc>
                <a:spcPct val="95000"/>
              </a:lnSpc>
              <a:defRPr sz="2600">
                <a:solidFill>
                  <a:schemeClr val="folHlink"/>
                </a:solidFill>
              </a:defRPr>
            </a:lvl3pPr>
            <a:lvl4pPr algn="l" defTabSz="912813" eaLnBrk="0" hangingPunct="0">
              <a:lnSpc>
                <a:spcPct val="95000"/>
              </a:lnSpc>
              <a:defRPr sz="2600">
                <a:solidFill>
                  <a:schemeClr val="folHlink"/>
                </a:solidFill>
              </a:defRPr>
            </a:lvl4pPr>
            <a:lvl5pPr algn="l" defTabSz="912813" eaLnBrk="0" hangingPunct="0">
              <a:lnSpc>
                <a:spcPct val="95000"/>
              </a:lnSpc>
              <a:defRPr sz="2600">
                <a:solidFill>
                  <a:schemeClr val="folHlink"/>
                </a:solidFill>
              </a:defRPr>
            </a:lvl5pPr>
            <a:lvl6pPr marL="457200" defTabSz="912813" fontAlgn="base">
              <a:lnSpc>
                <a:spcPct val="95000"/>
              </a:lnSpc>
              <a:spcBef>
                <a:spcPct val="0"/>
              </a:spcBef>
              <a:spcAft>
                <a:spcPct val="0"/>
              </a:spcAft>
              <a:defRPr sz="2600">
                <a:solidFill>
                  <a:schemeClr val="folHlink"/>
                </a:solidFill>
              </a:defRPr>
            </a:lvl6pPr>
            <a:lvl7pPr marL="914400" defTabSz="912813" fontAlgn="base">
              <a:lnSpc>
                <a:spcPct val="95000"/>
              </a:lnSpc>
              <a:spcBef>
                <a:spcPct val="0"/>
              </a:spcBef>
              <a:spcAft>
                <a:spcPct val="0"/>
              </a:spcAft>
              <a:defRPr sz="2600">
                <a:solidFill>
                  <a:schemeClr val="folHlink"/>
                </a:solidFill>
              </a:defRPr>
            </a:lvl7pPr>
            <a:lvl8pPr marL="1371600" defTabSz="912813" fontAlgn="base">
              <a:lnSpc>
                <a:spcPct val="95000"/>
              </a:lnSpc>
              <a:spcBef>
                <a:spcPct val="0"/>
              </a:spcBef>
              <a:spcAft>
                <a:spcPct val="0"/>
              </a:spcAft>
              <a:defRPr sz="2600">
                <a:solidFill>
                  <a:schemeClr val="folHlink"/>
                </a:solidFill>
              </a:defRPr>
            </a:lvl8pPr>
            <a:lvl9pPr marL="1828800" defTabSz="912813" fontAlgn="base">
              <a:lnSpc>
                <a:spcPct val="95000"/>
              </a:lnSpc>
              <a:spcBef>
                <a:spcPct val="0"/>
              </a:spcBef>
              <a:spcAft>
                <a:spcPct val="0"/>
              </a:spcAft>
              <a:defRPr sz="2600">
                <a:solidFill>
                  <a:schemeClr val="folHlink"/>
                </a:solidFill>
              </a:defRPr>
            </a:lvl9pPr>
          </a:lstStyle>
          <a:p>
            <a:r>
              <a:rPr lang="en-US" b="1" dirty="0"/>
              <a:t>Work versus Waste</a:t>
            </a:r>
          </a:p>
        </p:txBody>
      </p:sp>
      <p:grpSp>
        <p:nvGrpSpPr>
          <p:cNvPr id="7" name="Group 6"/>
          <p:cNvGrpSpPr/>
          <p:nvPr/>
        </p:nvGrpSpPr>
        <p:grpSpPr>
          <a:xfrm>
            <a:off x="228600" y="1044292"/>
            <a:ext cx="8686801" cy="4594508"/>
            <a:chOff x="228600" y="1143000"/>
            <a:chExt cx="8686801" cy="4594508"/>
          </a:xfrm>
        </p:grpSpPr>
        <p:grpSp>
          <p:nvGrpSpPr>
            <p:cNvPr id="8" name="Group 7"/>
            <p:cNvGrpSpPr/>
            <p:nvPr/>
          </p:nvGrpSpPr>
          <p:grpSpPr>
            <a:xfrm>
              <a:off x="6248401" y="1143000"/>
              <a:ext cx="2667000" cy="4594508"/>
              <a:chOff x="6248401" y="1143000"/>
              <a:chExt cx="2667000" cy="4594508"/>
            </a:xfrm>
          </p:grpSpPr>
          <p:sp>
            <p:nvSpPr>
              <p:cNvPr id="19" name="Rectangle 18"/>
              <p:cNvSpPr/>
              <p:nvPr/>
            </p:nvSpPr>
            <p:spPr>
              <a:xfrm>
                <a:off x="6248401" y="1143000"/>
                <a:ext cx="2667000" cy="4594508"/>
              </a:xfrm>
              <a:prstGeom prst="rect">
                <a:avLst/>
              </a:prstGeom>
              <a:solidFill>
                <a:srgbClr val="FF0000"/>
              </a:solidFill>
              <a:ln w="25400"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pPr algn="ctr" fontAlgn="auto">
                  <a:spcBef>
                    <a:spcPts val="0"/>
                  </a:spcBef>
                  <a:spcAft>
                    <a:spcPts val="0"/>
                  </a:spcAft>
                  <a:defRPr/>
                </a:pPr>
                <a:endParaRPr lang="en-US" sz="1800" kern="0">
                  <a:solidFill>
                    <a:prstClr val="white"/>
                  </a:solidFill>
                  <a:latin typeface="Calibri" panose="020F0502020204030204" pitchFamily="34" charset="0"/>
                </a:endParaRPr>
              </a:p>
            </p:txBody>
          </p:sp>
          <p:sp>
            <p:nvSpPr>
              <p:cNvPr id="20" name="TextBox 19"/>
              <p:cNvSpPr txBox="1"/>
              <p:nvPr/>
            </p:nvSpPr>
            <p:spPr>
              <a:xfrm>
                <a:off x="6340982" y="2150200"/>
                <a:ext cx="2481839" cy="2708434"/>
              </a:xfrm>
              <a:prstGeom prst="rect">
                <a:avLst/>
              </a:prstGeom>
              <a:noFill/>
            </p:spPr>
            <p:txBody>
              <a:bodyPr wrap="square" rtlCol="0">
                <a:spAutoFit/>
              </a:bodyPr>
              <a:lstStyle/>
              <a:p>
                <a:pPr marL="169863" indent="-169863">
                  <a:spcAft>
                    <a:spcPts val="1200"/>
                  </a:spcAft>
                  <a:buFont typeface="Wingdings" charset="2"/>
                  <a:buChar char="§"/>
                </a:pPr>
                <a:r>
                  <a:rPr lang="en-US" sz="2000" b="1" dirty="0">
                    <a:solidFill>
                      <a:srgbClr val="FFFFFF"/>
                    </a:solidFill>
                    <a:effectLst>
                      <a:outerShdw blurRad="38100" dist="38100" dir="2700000" algn="tl">
                        <a:srgbClr val="000000">
                          <a:alpha val="43137"/>
                        </a:srgbClr>
                      </a:outerShdw>
                    </a:effectLst>
                    <a:latin typeface="Calibri" panose="020F0502020204030204" pitchFamily="34" charset="0"/>
                  </a:rPr>
                  <a:t>Consumes resources but creates no value for the customer</a:t>
                </a:r>
              </a:p>
              <a:p>
                <a:pPr marL="169863" indent="-169863">
                  <a:spcAft>
                    <a:spcPts val="1200"/>
                  </a:spcAft>
                  <a:buFont typeface="Wingdings" charset="2"/>
                  <a:buChar char="§"/>
                </a:pPr>
                <a:r>
                  <a:rPr lang="en-US" sz="2000" b="1" dirty="0">
                    <a:solidFill>
                      <a:srgbClr val="FFFFFF"/>
                    </a:solidFill>
                    <a:effectLst>
                      <a:outerShdw blurRad="38100" dist="38100" dir="2700000" algn="tl">
                        <a:srgbClr val="000000">
                          <a:alpha val="43137"/>
                        </a:srgbClr>
                      </a:outerShdw>
                    </a:effectLst>
                    <a:latin typeface="Calibri" panose="020F0502020204030204" pitchFamily="34" charset="0"/>
                  </a:rPr>
                  <a:t>Could be stopped and it would be invisible to the customer</a:t>
                </a:r>
              </a:p>
            </p:txBody>
          </p:sp>
          <p:sp>
            <p:nvSpPr>
              <p:cNvPr id="21" name="Rectangle 20"/>
              <p:cNvSpPr/>
              <p:nvPr/>
            </p:nvSpPr>
            <p:spPr>
              <a:xfrm rot="10800000">
                <a:off x="6459780" y="1286512"/>
                <a:ext cx="2244242" cy="744375"/>
              </a:xfrm>
              <a:prstGeom prst="rect">
                <a:avLst/>
              </a:prstGeom>
              <a:solidFill>
                <a:schemeClr val="bg1"/>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pPr algn="ctr" fontAlgn="auto">
                  <a:spcBef>
                    <a:spcPts val="0"/>
                  </a:spcBef>
                  <a:spcAft>
                    <a:spcPts val="0"/>
                  </a:spcAft>
                  <a:defRPr/>
                </a:pPr>
                <a:endParaRPr lang="en-IN" sz="1800" kern="0" dirty="0">
                  <a:solidFill>
                    <a:prstClr val="white">
                      <a:lumMod val="85000"/>
                      <a:lumOff val="15000"/>
                    </a:prstClr>
                  </a:solidFill>
                  <a:latin typeface="Calibri" panose="020F0502020204030204" pitchFamily="34" charset="0"/>
                </a:endParaRPr>
              </a:p>
            </p:txBody>
          </p:sp>
          <p:sp>
            <p:nvSpPr>
              <p:cNvPr id="22" name="TextBox 21"/>
              <p:cNvSpPr txBox="1"/>
              <p:nvPr/>
            </p:nvSpPr>
            <p:spPr>
              <a:xfrm>
                <a:off x="6459146" y="1373649"/>
                <a:ext cx="2245511" cy="570172"/>
              </a:xfrm>
              <a:prstGeom prst="rect">
                <a:avLst/>
              </a:prstGeom>
              <a:noFill/>
            </p:spPr>
            <p:txBody>
              <a:bodyPr wrap="square" rtlCol="0" anchor="ctr">
                <a:noAutofit/>
              </a:bodyPr>
              <a:lstStyle>
                <a:defPPr>
                  <a:defRPr lang="en-US"/>
                </a:defPPr>
                <a:lvl1pPr marR="0" lvl="0" indent="0" algn="ctr" fontAlgn="auto">
                  <a:lnSpc>
                    <a:spcPct val="100000"/>
                  </a:lnSpc>
                  <a:spcBef>
                    <a:spcPts val="0"/>
                  </a:spcBef>
                  <a:spcAft>
                    <a:spcPts val="0"/>
                  </a:spcAft>
                  <a:buClrTx/>
                  <a:buSzTx/>
                  <a:buFontTx/>
                  <a:buNone/>
                  <a:tabLst/>
                  <a:defRPr sz="2000" kern="0">
                    <a:solidFill>
                      <a:schemeClr val="bg1">
                        <a:lumMod val="75000"/>
                        <a:lumOff val="25000"/>
                      </a:schemeClr>
                    </a:solidFill>
                  </a:defRPr>
                </a:lvl1pPr>
              </a:lstStyle>
              <a:p>
                <a:pPr>
                  <a:defRPr/>
                </a:pPr>
                <a:r>
                  <a:rPr lang="en-US" sz="1800" b="1" dirty="0">
                    <a:solidFill>
                      <a:srgbClr val="000000"/>
                    </a:solidFill>
                    <a:effectLst>
                      <a:outerShdw blurRad="38100" dist="38100" dir="2700000" algn="tl">
                        <a:srgbClr val="000000">
                          <a:alpha val="43137"/>
                        </a:srgbClr>
                      </a:outerShdw>
                    </a:effectLst>
                    <a:latin typeface="Calibri" panose="020F0502020204030204" pitchFamily="34" charset="0"/>
                  </a:rPr>
                  <a:t>Non-Value Added           Pure Waste</a:t>
                </a:r>
              </a:p>
            </p:txBody>
          </p:sp>
        </p:grpSp>
        <p:grpSp>
          <p:nvGrpSpPr>
            <p:cNvPr id="9" name="Group 8"/>
            <p:cNvGrpSpPr/>
            <p:nvPr/>
          </p:nvGrpSpPr>
          <p:grpSpPr>
            <a:xfrm>
              <a:off x="228600" y="1143000"/>
              <a:ext cx="2726267" cy="4594508"/>
              <a:chOff x="228600" y="1143000"/>
              <a:chExt cx="2726267" cy="4594508"/>
            </a:xfrm>
          </p:grpSpPr>
          <p:sp>
            <p:nvSpPr>
              <p:cNvPr id="15" name="Rectangle 14"/>
              <p:cNvSpPr/>
              <p:nvPr/>
            </p:nvSpPr>
            <p:spPr>
              <a:xfrm>
                <a:off x="228600" y="1143000"/>
                <a:ext cx="2726267" cy="4594508"/>
              </a:xfrm>
              <a:prstGeom prst="rect">
                <a:avLst/>
              </a:prstGeom>
              <a:solidFill>
                <a:srgbClr val="008000"/>
              </a:solidFill>
              <a:ln w="25400"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pPr algn="ctr" fontAlgn="auto">
                  <a:spcBef>
                    <a:spcPts val="0"/>
                  </a:spcBef>
                  <a:spcAft>
                    <a:spcPts val="0"/>
                  </a:spcAft>
                  <a:defRPr/>
                </a:pPr>
                <a:endParaRPr lang="en-US" sz="1800" kern="0">
                  <a:solidFill>
                    <a:prstClr val="white"/>
                  </a:solidFill>
                  <a:latin typeface="Calibri" panose="020F0502020204030204" pitchFamily="34" charset="0"/>
                </a:endParaRPr>
              </a:p>
            </p:txBody>
          </p:sp>
          <p:sp>
            <p:nvSpPr>
              <p:cNvPr id="16" name="TextBox 15"/>
              <p:cNvSpPr txBox="1"/>
              <p:nvPr/>
            </p:nvSpPr>
            <p:spPr>
              <a:xfrm>
                <a:off x="350814" y="2150200"/>
                <a:ext cx="2481839" cy="2862322"/>
              </a:xfrm>
              <a:prstGeom prst="rect">
                <a:avLst/>
              </a:prstGeom>
              <a:noFill/>
            </p:spPr>
            <p:txBody>
              <a:bodyPr wrap="square" rtlCol="0">
                <a:spAutoFit/>
              </a:bodyPr>
              <a:lstStyle/>
              <a:p>
                <a:pPr marL="169863" indent="-169863">
                  <a:spcAft>
                    <a:spcPts val="1200"/>
                  </a:spcAft>
                  <a:buFont typeface="Wingdings" charset="2"/>
                  <a:buChar char="§"/>
                </a:pPr>
                <a:r>
                  <a:rPr lang="en-US" sz="2000" b="1" dirty="0">
                    <a:solidFill>
                      <a:srgbClr val="FFFFFF"/>
                    </a:solidFill>
                    <a:effectLst>
                      <a:outerShdw blurRad="38100" dist="38100" dir="2700000" algn="tl">
                        <a:srgbClr val="000000">
                          <a:alpha val="43137"/>
                        </a:srgbClr>
                      </a:outerShdw>
                    </a:effectLst>
                    <a:latin typeface="Calibri" panose="020F0502020204030204" pitchFamily="34" charset="0"/>
                  </a:rPr>
                  <a:t>Transform or shape material or information</a:t>
                </a:r>
              </a:p>
              <a:p>
                <a:pPr marL="169863" indent="-169863">
                  <a:spcAft>
                    <a:spcPts val="1200"/>
                  </a:spcAft>
                  <a:buFont typeface="Wingdings" charset="2"/>
                  <a:buChar char="§"/>
                </a:pPr>
                <a:r>
                  <a:rPr lang="en-US" sz="2000" b="1" dirty="0">
                    <a:solidFill>
                      <a:srgbClr val="FFFFFF"/>
                    </a:solidFill>
                    <a:effectLst>
                      <a:outerShdw blurRad="38100" dist="38100" dir="2700000" algn="tl">
                        <a:srgbClr val="000000">
                          <a:alpha val="43137"/>
                        </a:srgbClr>
                      </a:outerShdw>
                    </a:effectLst>
                    <a:latin typeface="Calibri" panose="020F0502020204030204" pitchFamily="34" charset="0"/>
                  </a:rPr>
                  <a:t>Customer wants it and is willing to pay for it</a:t>
                </a:r>
              </a:p>
              <a:p>
                <a:pPr marL="169863" indent="-169863">
                  <a:spcAft>
                    <a:spcPts val="1200"/>
                  </a:spcAft>
                  <a:buFont typeface="Wingdings" charset="2"/>
                  <a:buChar char="§"/>
                </a:pPr>
                <a:r>
                  <a:rPr lang="en-US" sz="2000" b="1" dirty="0">
                    <a:solidFill>
                      <a:srgbClr val="FFFFFF"/>
                    </a:solidFill>
                    <a:effectLst>
                      <a:outerShdw blurRad="38100" dist="38100" dir="2700000" algn="tl">
                        <a:srgbClr val="000000">
                          <a:alpha val="43137"/>
                        </a:srgbClr>
                      </a:outerShdw>
                    </a:effectLst>
                    <a:latin typeface="Calibri" panose="020F0502020204030204" pitchFamily="34" charset="0"/>
                  </a:rPr>
                  <a:t>Done right the first time</a:t>
                </a:r>
              </a:p>
            </p:txBody>
          </p:sp>
          <p:sp>
            <p:nvSpPr>
              <p:cNvPr id="17" name="Rectangle 16"/>
              <p:cNvSpPr/>
              <p:nvPr/>
            </p:nvSpPr>
            <p:spPr>
              <a:xfrm rot="10800000">
                <a:off x="469613" y="1286512"/>
                <a:ext cx="2244242" cy="744375"/>
              </a:xfrm>
              <a:prstGeom prst="rect">
                <a:avLst/>
              </a:prstGeom>
              <a:solidFill>
                <a:schemeClr val="bg1"/>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pPr algn="ctr" fontAlgn="auto">
                  <a:spcBef>
                    <a:spcPts val="0"/>
                  </a:spcBef>
                  <a:spcAft>
                    <a:spcPts val="0"/>
                  </a:spcAft>
                  <a:defRPr/>
                </a:pPr>
                <a:endParaRPr lang="en-IN" sz="1800" kern="0" dirty="0">
                  <a:solidFill>
                    <a:prstClr val="white">
                      <a:lumMod val="85000"/>
                      <a:lumOff val="15000"/>
                    </a:prstClr>
                  </a:solidFill>
                  <a:latin typeface="Calibri" panose="020F0502020204030204" pitchFamily="34" charset="0"/>
                </a:endParaRPr>
              </a:p>
            </p:txBody>
          </p:sp>
          <p:sp>
            <p:nvSpPr>
              <p:cNvPr id="18" name="TextBox 17"/>
              <p:cNvSpPr txBox="1"/>
              <p:nvPr/>
            </p:nvSpPr>
            <p:spPr>
              <a:xfrm>
                <a:off x="468978" y="1373649"/>
                <a:ext cx="2245511" cy="570172"/>
              </a:xfrm>
              <a:prstGeom prst="rect">
                <a:avLst/>
              </a:prstGeom>
              <a:noFill/>
            </p:spPr>
            <p:txBody>
              <a:bodyPr wrap="square" rtlCol="0" anchor="ctr">
                <a:noAutofit/>
              </a:bodyPr>
              <a:lstStyle>
                <a:defPPr>
                  <a:defRPr lang="en-US"/>
                </a:defPPr>
                <a:lvl1pPr marR="0" lvl="0" indent="0" algn="ctr" fontAlgn="auto">
                  <a:lnSpc>
                    <a:spcPct val="100000"/>
                  </a:lnSpc>
                  <a:spcBef>
                    <a:spcPts val="0"/>
                  </a:spcBef>
                  <a:spcAft>
                    <a:spcPts val="0"/>
                  </a:spcAft>
                  <a:buClrTx/>
                  <a:buSzTx/>
                  <a:buFontTx/>
                  <a:buNone/>
                  <a:tabLst/>
                  <a:defRPr sz="2000" kern="0">
                    <a:solidFill>
                      <a:schemeClr val="bg1">
                        <a:lumMod val="75000"/>
                        <a:lumOff val="25000"/>
                      </a:schemeClr>
                    </a:solidFill>
                  </a:defRPr>
                </a:lvl1pPr>
              </a:lstStyle>
              <a:p>
                <a:pPr>
                  <a:defRPr/>
                </a:pPr>
                <a:r>
                  <a:rPr lang="en-US" sz="1800" b="1" dirty="0">
                    <a:solidFill>
                      <a:srgbClr val="000000"/>
                    </a:solidFill>
                    <a:effectLst>
                      <a:outerShdw blurRad="38100" dist="38100" dir="2700000" algn="tl">
                        <a:srgbClr val="000000">
                          <a:alpha val="43137"/>
                        </a:srgbClr>
                      </a:outerShdw>
                    </a:effectLst>
                    <a:latin typeface="Calibri" panose="020F0502020204030204" pitchFamily="34" charset="0"/>
                  </a:rPr>
                  <a:t>Value-Added Activities </a:t>
                </a:r>
              </a:p>
            </p:txBody>
          </p:sp>
        </p:grpSp>
        <p:grpSp>
          <p:nvGrpSpPr>
            <p:cNvPr id="10" name="Group 9"/>
            <p:cNvGrpSpPr/>
            <p:nvPr/>
          </p:nvGrpSpPr>
          <p:grpSpPr>
            <a:xfrm>
              <a:off x="3240211" y="1143000"/>
              <a:ext cx="2722846" cy="4594508"/>
              <a:chOff x="3210577" y="1143000"/>
              <a:chExt cx="2722846" cy="4594508"/>
            </a:xfrm>
          </p:grpSpPr>
          <p:sp>
            <p:nvSpPr>
              <p:cNvPr id="11" name="Rectangle 10"/>
              <p:cNvSpPr/>
              <p:nvPr/>
            </p:nvSpPr>
            <p:spPr>
              <a:xfrm>
                <a:off x="3210577" y="1143000"/>
                <a:ext cx="2722846" cy="4594508"/>
              </a:xfrm>
              <a:prstGeom prst="rect">
                <a:avLst/>
              </a:prstGeom>
              <a:solidFill>
                <a:srgbClr val="FFC000"/>
              </a:solidFill>
              <a:ln w="25400" cap="flat" cmpd="sng" algn="ctr">
                <a:solidFill>
                  <a:schemeClr val="tx1"/>
                </a:solid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pPr algn="ctr" fontAlgn="auto">
                  <a:spcBef>
                    <a:spcPts val="0"/>
                  </a:spcBef>
                  <a:spcAft>
                    <a:spcPts val="0"/>
                  </a:spcAft>
                  <a:defRPr/>
                </a:pPr>
                <a:endParaRPr lang="en-US" sz="1800" kern="0">
                  <a:solidFill>
                    <a:prstClr val="white"/>
                  </a:solidFill>
                  <a:latin typeface="Calibri" panose="020F0502020204030204" pitchFamily="34" charset="0"/>
                </a:endParaRPr>
              </a:p>
            </p:txBody>
          </p:sp>
          <p:sp>
            <p:nvSpPr>
              <p:cNvPr id="12" name="TextBox 11"/>
              <p:cNvSpPr txBox="1"/>
              <p:nvPr/>
            </p:nvSpPr>
            <p:spPr>
              <a:xfrm>
                <a:off x="3331081" y="2150200"/>
                <a:ext cx="2481839" cy="3539430"/>
              </a:xfrm>
              <a:prstGeom prst="rect">
                <a:avLst/>
              </a:prstGeom>
              <a:noFill/>
            </p:spPr>
            <p:txBody>
              <a:bodyPr wrap="square" rtlCol="0">
                <a:spAutoFit/>
              </a:bodyPr>
              <a:lstStyle/>
              <a:p>
                <a:pPr marL="169863" indent="-169863">
                  <a:spcAft>
                    <a:spcPts val="1200"/>
                  </a:spcAft>
                  <a:buFont typeface="Wingdings" charset="2"/>
                  <a:buChar char="§"/>
                </a:pPr>
                <a:r>
                  <a:rPr lang="en-US" sz="2000" b="1" dirty="0">
                    <a:solidFill>
                      <a:srgbClr val="000000"/>
                    </a:solidFill>
                    <a:effectLst>
                      <a:outerShdw blurRad="38100" dist="38100" dir="2700000" algn="tl">
                        <a:srgbClr val="000000">
                          <a:alpha val="43137"/>
                        </a:srgbClr>
                      </a:outerShdw>
                    </a:effectLst>
                    <a:latin typeface="Calibri" panose="020F0502020204030204" pitchFamily="34" charset="0"/>
                  </a:rPr>
                  <a:t>No value created but</a:t>
                </a:r>
              </a:p>
              <a:p>
                <a:pPr lvl="1" indent="-227013">
                  <a:spcAft>
                    <a:spcPts val="1200"/>
                  </a:spcAft>
                  <a:buSzPct val="85000"/>
                  <a:buFont typeface="Wingdings" panose="05000000000000000000" pitchFamily="2" charset="2"/>
                  <a:buChar char="ü"/>
                </a:pPr>
                <a:r>
                  <a:rPr lang="en-US" sz="1800" b="1" dirty="0">
                    <a:solidFill>
                      <a:srgbClr val="000000"/>
                    </a:solidFill>
                    <a:effectLst>
                      <a:outerShdw blurRad="38100" dist="38100" dir="2700000" algn="tl">
                        <a:srgbClr val="000000">
                          <a:alpha val="43137"/>
                        </a:srgbClr>
                      </a:outerShdw>
                    </a:effectLst>
                    <a:latin typeface="Calibri" panose="020F0502020204030204" pitchFamily="34" charset="0"/>
                  </a:rPr>
                  <a:t>required by current thinking</a:t>
                </a:r>
              </a:p>
              <a:p>
                <a:pPr lvl="1" indent="-227013">
                  <a:spcAft>
                    <a:spcPts val="1200"/>
                  </a:spcAft>
                  <a:buSzPct val="85000"/>
                  <a:buFont typeface="Wingdings" panose="05000000000000000000" pitchFamily="2" charset="2"/>
                  <a:buChar char="ü"/>
                </a:pPr>
                <a:r>
                  <a:rPr lang="en-US" sz="1800" b="1" dirty="0">
                    <a:solidFill>
                      <a:srgbClr val="000000"/>
                    </a:solidFill>
                    <a:effectLst>
                      <a:outerShdw blurRad="38100" dist="38100" dir="2700000" algn="tl">
                        <a:srgbClr val="000000">
                          <a:alpha val="43137"/>
                        </a:srgbClr>
                      </a:outerShdw>
                    </a:effectLst>
                    <a:latin typeface="Calibri" panose="020F0502020204030204" pitchFamily="34" charset="0"/>
                  </a:rPr>
                  <a:t>required by process limitations</a:t>
                </a:r>
              </a:p>
              <a:p>
                <a:pPr lvl="1" indent="-227013">
                  <a:spcAft>
                    <a:spcPts val="1200"/>
                  </a:spcAft>
                  <a:buSzPct val="85000"/>
                  <a:buFont typeface="Wingdings" panose="05000000000000000000" pitchFamily="2" charset="2"/>
                  <a:buChar char="ü"/>
                </a:pPr>
                <a:r>
                  <a:rPr lang="en-US" sz="1800" b="1" dirty="0">
                    <a:solidFill>
                      <a:srgbClr val="000000"/>
                    </a:solidFill>
                    <a:effectLst>
                      <a:outerShdw blurRad="38100" dist="38100" dir="2700000" algn="tl">
                        <a:srgbClr val="000000">
                          <a:alpha val="43137"/>
                        </a:srgbClr>
                      </a:outerShdw>
                    </a:effectLst>
                    <a:latin typeface="Calibri" panose="020F0502020204030204" pitchFamily="34" charset="0"/>
                  </a:rPr>
                  <a:t>required by current technology</a:t>
                </a:r>
              </a:p>
              <a:p>
                <a:pPr lvl="1" indent="-227013">
                  <a:spcAft>
                    <a:spcPts val="1200"/>
                  </a:spcAft>
                  <a:buSzPct val="85000"/>
                  <a:buFont typeface="Wingdings" panose="05000000000000000000" pitchFamily="2" charset="2"/>
                  <a:buChar char="ü"/>
                </a:pPr>
                <a:r>
                  <a:rPr lang="en-US" sz="1800" b="1" dirty="0">
                    <a:solidFill>
                      <a:srgbClr val="000000"/>
                    </a:solidFill>
                    <a:effectLst>
                      <a:outerShdw blurRad="38100" dist="38100" dir="2700000" algn="tl">
                        <a:srgbClr val="000000">
                          <a:alpha val="43137"/>
                        </a:srgbClr>
                      </a:outerShdw>
                    </a:effectLst>
                    <a:latin typeface="Calibri" panose="020F0502020204030204" pitchFamily="34" charset="0"/>
                  </a:rPr>
                  <a:t>required by current regulations</a:t>
                </a:r>
              </a:p>
            </p:txBody>
          </p:sp>
          <p:sp>
            <p:nvSpPr>
              <p:cNvPr id="13" name="Rectangle 12"/>
              <p:cNvSpPr/>
              <p:nvPr/>
            </p:nvSpPr>
            <p:spPr>
              <a:xfrm rot="10800000">
                <a:off x="3449879" y="1286512"/>
                <a:ext cx="2244242" cy="744375"/>
              </a:xfrm>
              <a:prstGeom prst="rect">
                <a:avLst/>
              </a:prstGeom>
              <a:solidFill>
                <a:schemeClr val="bg1"/>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rtlCol="0" anchor="ctr"/>
              <a:lstStyle/>
              <a:p>
                <a:pPr algn="ctr" fontAlgn="auto">
                  <a:spcBef>
                    <a:spcPts val="0"/>
                  </a:spcBef>
                  <a:spcAft>
                    <a:spcPts val="0"/>
                  </a:spcAft>
                  <a:defRPr/>
                </a:pPr>
                <a:endParaRPr lang="en-IN" sz="1800" kern="0" dirty="0">
                  <a:solidFill>
                    <a:prstClr val="white">
                      <a:lumMod val="85000"/>
                      <a:lumOff val="15000"/>
                    </a:prstClr>
                  </a:solidFill>
                  <a:latin typeface="Calibri" panose="020F0502020204030204" pitchFamily="34" charset="0"/>
                </a:endParaRPr>
              </a:p>
            </p:txBody>
          </p:sp>
          <p:sp>
            <p:nvSpPr>
              <p:cNvPr id="14" name="TextBox 13"/>
              <p:cNvSpPr txBox="1"/>
              <p:nvPr/>
            </p:nvSpPr>
            <p:spPr>
              <a:xfrm>
                <a:off x="3449245" y="1373649"/>
                <a:ext cx="2245511" cy="570172"/>
              </a:xfrm>
              <a:prstGeom prst="rect">
                <a:avLst/>
              </a:prstGeom>
              <a:noFill/>
            </p:spPr>
            <p:txBody>
              <a:bodyPr wrap="square" rtlCol="0" anchor="ctr">
                <a:noAutofit/>
              </a:bodyPr>
              <a:lstStyle>
                <a:defPPr>
                  <a:defRPr lang="en-US"/>
                </a:defPPr>
                <a:lvl1pPr marR="0" lvl="0" indent="0" algn="ctr" fontAlgn="auto">
                  <a:lnSpc>
                    <a:spcPct val="100000"/>
                  </a:lnSpc>
                  <a:spcBef>
                    <a:spcPts val="0"/>
                  </a:spcBef>
                  <a:spcAft>
                    <a:spcPts val="0"/>
                  </a:spcAft>
                  <a:buClrTx/>
                  <a:buSzTx/>
                  <a:buFontTx/>
                  <a:buNone/>
                  <a:tabLst/>
                  <a:defRPr sz="2000" kern="0">
                    <a:solidFill>
                      <a:schemeClr val="bg1">
                        <a:lumMod val="75000"/>
                        <a:lumOff val="25000"/>
                      </a:schemeClr>
                    </a:solidFill>
                  </a:defRPr>
                </a:lvl1pPr>
              </a:lstStyle>
              <a:p>
                <a:pPr>
                  <a:defRPr/>
                </a:pPr>
                <a:r>
                  <a:rPr lang="en-US" sz="1800" b="1" dirty="0">
                    <a:solidFill>
                      <a:srgbClr val="000000"/>
                    </a:solidFill>
                    <a:effectLst>
                      <a:outerShdw blurRad="38100" dist="38100" dir="2700000" algn="tl">
                        <a:srgbClr val="000000">
                          <a:alpha val="43137"/>
                        </a:srgbClr>
                      </a:outerShdw>
                    </a:effectLst>
                    <a:latin typeface="Calibri" panose="020F0502020204030204" pitchFamily="34" charset="0"/>
                  </a:rPr>
                  <a:t>Non-Value Added Incidental Waste</a:t>
                </a:r>
              </a:p>
            </p:txBody>
          </p:sp>
        </p:grpSp>
      </p:grpSp>
      <p:sp>
        <p:nvSpPr>
          <p:cNvPr id="23" name="Rectangle 22"/>
          <p:cNvSpPr/>
          <p:nvPr/>
        </p:nvSpPr>
        <p:spPr bwMode="gray">
          <a:xfrm>
            <a:off x="3242733" y="6124292"/>
            <a:ext cx="5672667" cy="406400"/>
          </a:xfrm>
          <a:prstGeom prst="rect">
            <a:avLst/>
          </a:prstGeom>
          <a:noFill/>
          <a:ln w="2857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r>
              <a:rPr lang="en-US" sz="2000" b="1" dirty="0">
                <a:solidFill>
                  <a:srgbClr val="000000"/>
                </a:solidFill>
                <a:effectLst>
                  <a:outerShdw blurRad="38100" dist="38100" dir="2700000" algn="tl">
                    <a:srgbClr val="000000">
                      <a:alpha val="43137"/>
                    </a:srgbClr>
                  </a:outerShdw>
                </a:effectLst>
              </a:rPr>
              <a:t>FOCUS HERE FOR IMPROVEMENT</a:t>
            </a:r>
          </a:p>
        </p:txBody>
      </p:sp>
      <p:sp>
        <p:nvSpPr>
          <p:cNvPr id="24" name="Up Arrow 23"/>
          <p:cNvSpPr/>
          <p:nvPr/>
        </p:nvSpPr>
        <p:spPr bwMode="gray">
          <a:xfrm>
            <a:off x="7353300" y="5684025"/>
            <a:ext cx="457200" cy="440267"/>
          </a:xfrm>
          <a:prstGeom prst="upArrow">
            <a:avLst/>
          </a:prstGeom>
          <a:noFill/>
          <a:ln w="2857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sz="2000" b="1">
              <a:solidFill>
                <a:srgbClr val="000000"/>
              </a:solidFill>
              <a:effectLst>
                <a:outerShdw blurRad="38100" dist="38100" dir="2700000" algn="tl">
                  <a:srgbClr val="000000">
                    <a:alpha val="43137"/>
                  </a:srgbClr>
                </a:outerShdw>
              </a:effectLst>
            </a:endParaRPr>
          </a:p>
        </p:txBody>
      </p:sp>
      <p:sp>
        <p:nvSpPr>
          <p:cNvPr id="25" name="Up Arrow 24"/>
          <p:cNvSpPr/>
          <p:nvPr/>
        </p:nvSpPr>
        <p:spPr bwMode="gray">
          <a:xfrm>
            <a:off x="4381500" y="5684026"/>
            <a:ext cx="457200" cy="440267"/>
          </a:xfrm>
          <a:prstGeom prst="upArrow">
            <a:avLst/>
          </a:prstGeom>
          <a:noFill/>
          <a:ln w="2857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sz="2000" b="1">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4596134"/>
      </p:ext>
    </p:extLst>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body" idx="1"/>
          </p:nvPr>
        </p:nvSpPr>
        <p:spPr>
          <a:xfrm>
            <a:off x="228600" y="914400"/>
            <a:ext cx="8686800" cy="5455340"/>
          </a:xfrm>
        </p:spPr>
        <p:txBody>
          <a:bodyPr/>
          <a:lstStyle/>
          <a:p>
            <a:pPr marL="0" lvl="1" indent="0">
              <a:spcBef>
                <a:spcPts val="3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sp>
        <p:nvSpPr>
          <p:cNvPr id="27650" name="Rectangle 2"/>
          <p:cNvSpPr>
            <a:spLocks noGrp="1" noChangeArrowheads="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b="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263631874"/>
      </p:ext>
    </p:extLst>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914400"/>
            <a:ext cx="8686800" cy="3810000"/>
          </a:xfrm>
        </p:spPr>
        <p:txBody>
          <a:bodyPr>
            <a:normAutofit/>
          </a:bodyPr>
          <a:lstStyle/>
          <a:p>
            <a:pPr marL="0" indent="0">
              <a:spcBef>
                <a:spcPts val="600"/>
              </a:spcBef>
              <a:spcAft>
                <a:spcPts val="1200"/>
              </a:spcAft>
              <a:buNone/>
            </a:pPr>
            <a:r>
              <a:rPr lang="en-US" sz="2800" dirty="0">
                <a:latin typeface="Calibri" panose="020F0502020204030204" pitchFamily="34" charset="0"/>
                <a:cs typeface="Arial" panose="020B0604020202020204" pitchFamily="34" charset="0"/>
              </a:rPr>
              <a:t>LEAN is composed of three components working in unison:</a:t>
            </a:r>
          </a:p>
          <a:p>
            <a:pPr marL="623887" lvl="1" indent="-514350">
              <a:spcBef>
                <a:spcPts val="1200"/>
              </a:spcBef>
              <a:spcAft>
                <a:spcPts val="1200"/>
              </a:spcAft>
              <a:buClr>
                <a:srgbClr val="923222"/>
              </a:buClr>
              <a:buSzPct val="115000"/>
              <a:buFont typeface="+mj-lt"/>
              <a:buAutoNum type="alphaUcPeriod"/>
              <a:tabLst>
                <a:tab pos="568325" algn="l"/>
              </a:tabLst>
            </a:pPr>
            <a:r>
              <a:rPr lang="en-US" sz="2800" kern="1200" dirty="0">
                <a:latin typeface="Calibri" panose="020F0502020204030204" pitchFamily="34" charset="0"/>
                <a:ea typeface="ＭＳ Ｐゴシック" panose="020B0600070205080204" pitchFamily="34" charset="-128"/>
                <a:cs typeface="Times New Roman" panose="02020603050405020304" pitchFamily="18" charset="0"/>
              </a:rPr>
              <a:t>LEAN Manufacturing</a:t>
            </a:r>
          </a:p>
          <a:p>
            <a:pPr marL="623887" lvl="1" indent="-514350">
              <a:spcBef>
                <a:spcPts val="1200"/>
              </a:spcBef>
              <a:spcAft>
                <a:spcPts val="1200"/>
              </a:spcAft>
              <a:buClr>
                <a:srgbClr val="923222"/>
              </a:buClr>
              <a:buSzPct val="115000"/>
              <a:buFont typeface="+mj-lt"/>
              <a:buAutoNum type="alphaUcPeriod"/>
              <a:tabLst>
                <a:tab pos="568325" algn="l"/>
              </a:tabLst>
            </a:pPr>
            <a:r>
              <a:rPr lang="en-US" sz="2800" kern="1200" dirty="0">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623887" lvl="1" indent="-514350">
              <a:spcBef>
                <a:spcPts val="1200"/>
              </a:spcBef>
              <a:spcAft>
                <a:spcPts val="1200"/>
              </a:spcAft>
              <a:buClr>
                <a:srgbClr val="923222"/>
              </a:buClr>
              <a:buSzPct val="115000"/>
              <a:buFont typeface="+mj-lt"/>
              <a:buAutoNum type="alphaUcPeriod"/>
              <a:tabLst>
                <a:tab pos="568325" algn="l"/>
              </a:tabLst>
            </a:pPr>
            <a:r>
              <a:rPr lang="en-US" sz="2800" kern="1200" dirty="0">
                <a:latin typeface="Calibri" panose="020F0502020204030204" pitchFamily="34" charset="0"/>
                <a:ea typeface="ＭＳ Ｐゴシック" panose="020B0600070205080204" pitchFamily="34" charset="-128"/>
                <a:cs typeface="Times New Roman" panose="02020603050405020304" pitchFamily="18" charset="0"/>
              </a:rPr>
              <a:t>Total Quality Management</a:t>
            </a:r>
          </a:p>
        </p:txBody>
      </p:sp>
      <p:sp>
        <p:nvSpPr>
          <p:cNvPr id="9" name="Rounded Rectangle 4"/>
          <p:cNvSpPr/>
          <p:nvPr/>
        </p:nvSpPr>
        <p:spPr>
          <a:xfrm>
            <a:off x="228600" y="164385"/>
            <a:ext cx="5707633" cy="43323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Components of LEAN</a:t>
            </a:r>
          </a:p>
        </p:txBody>
      </p:sp>
      <p:grpSp>
        <p:nvGrpSpPr>
          <p:cNvPr id="11" name="Group 10"/>
          <p:cNvGrpSpPr/>
          <p:nvPr/>
        </p:nvGrpSpPr>
        <p:grpSpPr>
          <a:xfrm>
            <a:off x="3649133" y="3280833"/>
            <a:ext cx="5266267" cy="3158067"/>
            <a:chOff x="3649133" y="3263899"/>
            <a:chExt cx="5266267" cy="3158067"/>
          </a:xfrm>
        </p:grpSpPr>
        <p:sp>
          <p:nvSpPr>
            <p:cNvPr id="7" name="Oval 6"/>
            <p:cNvSpPr/>
            <p:nvPr/>
          </p:nvSpPr>
          <p:spPr bwMode="auto">
            <a:xfrm>
              <a:off x="4650317" y="3644899"/>
              <a:ext cx="3272366" cy="2777067"/>
            </a:xfrm>
            <a:prstGeom prst="ellipse">
              <a:avLst/>
            </a:prstGeom>
            <a:noFill/>
            <a:ln w="76200" cap="flat" cmpd="sng" algn="ctr">
              <a:solidFill>
                <a:srgbClr val="92322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6" name="Oval 5"/>
            <p:cNvSpPr/>
            <p:nvPr/>
          </p:nvSpPr>
          <p:spPr bwMode="auto">
            <a:xfrm>
              <a:off x="5164666" y="3263899"/>
              <a:ext cx="2243667" cy="1193801"/>
            </a:xfrm>
            <a:prstGeom prst="ellipse">
              <a:avLst/>
            </a:prstGeom>
            <a:solidFill>
              <a:srgbClr val="923222"/>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rPr>
                <a:t>LEAN Manufacturing</a:t>
              </a:r>
            </a:p>
          </p:txBody>
        </p:sp>
        <p:sp>
          <p:nvSpPr>
            <p:cNvPr id="8" name="Oval 7"/>
            <p:cNvSpPr/>
            <p:nvPr/>
          </p:nvSpPr>
          <p:spPr bwMode="auto">
            <a:xfrm>
              <a:off x="6917267" y="5041899"/>
              <a:ext cx="1998133" cy="1193801"/>
            </a:xfrm>
            <a:prstGeom prst="ellipse">
              <a:avLst/>
            </a:prstGeom>
            <a:solidFill>
              <a:srgbClr val="923222"/>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2000" b="1" dirty="0">
                  <a:solidFill>
                    <a:schemeClr val="bg1"/>
                  </a:solidFill>
                  <a:effectLst>
                    <a:outerShdw blurRad="38100" dist="38100" dir="2700000" algn="tl">
                      <a:srgbClr val="000000">
                        <a:alpha val="43137"/>
                      </a:srgbClr>
                    </a:outerShdw>
                  </a:effectLst>
                  <a:latin typeface="Calibri" panose="020F0502020204030204" pitchFamily="34" charset="0"/>
                </a:rPr>
                <a:t>Respect for People</a:t>
              </a:r>
            </a:p>
          </p:txBody>
        </p:sp>
        <p:sp>
          <p:nvSpPr>
            <p:cNvPr id="10" name="Oval 9"/>
            <p:cNvSpPr/>
            <p:nvPr/>
          </p:nvSpPr>
          <p:spPr bwMode="auto">
            <a:xfrm>
              <a:off x="3649133" y="5041899"/>
              <a:ext cx="1998133" cy="1193801"/>
            </a:xfrm>
            <a:prstGeom prst="ellipse">
              <a:avLst/>
            </a:prstGeom>
            <a:solidFill>
              <a:srgbClr val="923222"/>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2000" b="1" dirty="0">
                  <a:solidFill>
                    <a:schemeClr val="bg1"/>
                  </a:solidFill>
                  <a:effectLst>
                    <a:outerShdw blurRad="38100" dist="38100" dir="2700000" algn="tl">
                      <a:srgbClr val="000000">
                        <a:alpha val="43137"/>
                      </a:srgbClr>
                    </a:outerShdw>
                  </a:effectLst>
                  <a:latin typeface="Calibri" panose="020F0502020204030204" pitchFamily="34" charset="0"/>
                </a:rPr>
                <a:t>Total Quality Management</a:t>
              </a:r>
            </a:p>
          </p:txBody>
        </p:sp>
      </p:grpSp>
      <p:sp>
        <p:nvSpPr>
          <p:cNvPr id="5" name="TextBox 4"/>
          <p:cNvSpPr txBox="1"/>
          <p:nvPr/>
        </p:nvSpPr>
        <p:spPr>
          <a:xfrm>
            <a:off x="6091575" y="2710962"/>
            <a:ext cx="421910" cy="584775"/>
          </a:xfrm>
          <a:prstGeom prst="rect">
            <a:avLst/>
          </a:prstGeom>
          <a:noFill/>
        </p:spPr>
        <p:txBody>
          <a:bodyPr wrap="none" rtlCol="0">
            <a:spAutoFit/>
          </a:bodyPr>
          <a:lstStyle/>
          <a:p>
            <a:r>
              <a:rPr lang="en-US" sz="3200" dirty="0">
                <a:effectLst>
                  <a:outerShdw blurRad="38100" dist="38100" dir="2700000" algn="tl">
                    <a:srgbClr val="000000">
                      <a:alpha val="43137"/>
                    </a:srgbClr>
                  </a:outerShdw>
                </a:effectLst>
                <a:latin typeface="Calibri" panose="020F0502020204030204" pitchFamily="34" charset="0"/>
              </a:rPr>
              <a:t>A</a:t>
            </a:r>
          </a:p>
        </p:txBody>
      </p:sp>
      <p:sp>
        <p:nvSpPr>
          <p:cNvPr id="12" name="TextBox 11"/>
          <p:cNvSpPr txBox="1"/>
          <p:nvPr/>
        </p:nvSpPr>
        <p:spPr>
          <a:xfrm>
            <a:off x="8081567" y="4560278"/>
            <a:ext cx="407484" cy="584775"/>
          </a:xfrm>
          <a:prstGeom prst="rect">
            <a:avLst/>
          </a:prstGeom>
          <a:noFill/>
        </p:spPr>
        <p:txBody>
          <a:bodyPr wrap="none" rtlCol="0">
            <a:spAutoFit/>
          </a:bodyPr>
          <a:lstStyle/>
          <a:p>
            <a:r>
              <a:rPr lang="en-US" sz="3200" dirty="0">
                <a:effectLst>
                  <a:outerShdw blurRad="38100" dist="38100" dir="2700000" algn="tl">
                    <a:srgbClr val="000000">
                      <a:alpha val="43137"/>
                    </a:srgbClr>
                  </a:outerShdw>
                </a:effectLst>
                <a:latin typeface="Calibri" panose="020F0502020204030204" pitchFamily="34" charset="0"/>
              </a:rPr>
              <a:t>B</a:t>
            </a:r>
          </a:p>
        </p:txBody>
      </p:sp>
      <p:sp>
        <p:nvSpPr>
          <p:cNvPr id="13" name="TextBox 12"/>
          <p:cNvSpPr txBox="1"/>
          <p:nvPr/>
        </p:nvSpPr>
        <p:spPr>
          <a:xfrm>
            <a:off x="4000500" y="4560278"/>
            <a:ext cx="404278" cy="584775"/>
          </a:xfrm>
          <a:prstGeom prst="rect">
            <a:avLst/>
          </a:prstGeom>
          <a:noFill/>
        </p:spPr>
        <p:txBody>
          <a:bodyPr wrap="none" rtlCol="0">
            <a:spAutoFit/>
          </a:bodyPr>
          <a:lstStyle/>
          <a:p>
            <a:r>
              <a:rPr lang="en-US" sz="3200" dirty="0">
                <a:effectLst>
                  <a:outerShdw blurRad="38100" dist="38100" dir="2700000" algn="tl">
                    <a:srgbClr val="000000">
                      <a:alpha val="43137"/>
                    </a:srgbClr>
                  </a:outerShdw>
                </a:effectLst>
                <a:latin typeface="Calibri" panose="020F0502020204030204" pitchFamily="34" charset="0"/>
              </a:rPr>
              <a:t>C</a:t>
            </a:r>
          </a:p>
        </p:txBody>
      </p:sp>
    </p:spTree>
    <p:extLst>
      <p:ext uri="{BB962C8B-B14F-4D97-AF65-F5344CB8AC3E}">
        <p14:creationId xmlns:p14="http://schemas.microsoft.com/office/powerpoint/2010/main" val="3632518178"/>
      </p:ext>
    </p:extLst>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228600" y="172508"/>
            <a:ext cx="8686800" cy="416983"/>
          </a:xfr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a:lnSpc>
                <a:spcPct val="80000"/>
              </a:lnSpc>
              <a:buClr>
                <a:schemeClr val="tx1"/>
              </a:buClr>
              <a:buSzPct val="110000"/>
              <a:buFont typeface="+mj-lt"/>
              <a:buAutoNum type="alphaUcPeriod"/>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LEAN Manufacturing</a:t>
            </a:r>
          </a:p>
        </p:txBody>
      </p:sp>
      <p:sp>
        <p:nvSpPr>
          <p:cNvPr id="23555" name="Rectangle 3"/>
          <p:cNvSpPr>
            <a:spLocks noGrp="1" noChangeArrowheads="1"/>
          </p:cNvSpPr>
          <p:nvPr>
            <p:ph type="body" idx="4294967295"/>
          </p:nvPr>
        </p:nvSpPr>
        <p:spPr>
          <a:xfrm>
            <a:off x="228600" y="914400"/>
            <a:ext cx="8686800" cy="5715000"/>
          </a:xfrm>
        </p:spPr>
        <p:txBody>
          <a:bodyPr/>
          <a:lstStyle/>
          <a:p>
            <a:pPr marL="0" lvl="1" indent="0">
              <a:spcBef>
                <a:spcPts val="600"/>
              </a:spcBef>
              <a:spcAft>
                <a:spcPts val="600"/>
              </a:spcAft>
              <a:buClr>
                <a:srgbClr val="923222"/>
              </a:buClr>
              <a:buSzPct val="115000"/>
              <a:buNone/>
              <a:tabLst>
                <a:tab pos="568325" algn="l"/>
              </a:tabLst>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LEAN Manufacturing is a </a:t>
            </a:r>
            <a:r>
              <a:rPr lang="en-US" alt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natural fit within the discipline of Supply Chain Management</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 as all of the LEAN goals and objectives help to facilitate an efficient and effective supply chain.   </a:t>
            </a:r>
          </a:p>
          <a:p>
            <a:pPr marL="457200" lvl="2" indent="-347663">
              <a:spcBef>
                <a:spcPts val="600"/>
              </a:spcBef>
              <a:spcAft>
                <a:spcPts val="600"/>
              </a:spcAft>
              <a:buClr>
                <a:srgbClr val="923222"/>
              </a:buClr>
              <a:buSzPct val="115000"/>
              <a:buFont typeface="Wingdings" panose="05000000000000000000" pitchFamily="2" charset="2"/>
              <a:buChar char="§"/>
            </a:pPr>
            <a:r>
              <a:rPr lang="en-US" altLang="en-US" sz="2400" dirty="0">
                <a:latin typeface="Calibri" panose="020F0502020204030204" pitchFamily="34" charset="0"/>
              </a:rPr>
              <a:t>Satisfying internal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customer demand </a:t>
            </a:r>
          </a:p>
          <a:p>
            <a:pPr marL="457200" lvl="2" indent="-347663">
              <a:spcBef>
                <a:spcPts val="600"/>
              </a:spcBef>
              <a:spcAft>
                <a:spcPts val="600"/>
              </a:spcAft>
              <a:buClr>
                <a:srgbClr val="923222"/>
              </a:buClr>
              <a:buSzPct val="115000"/>
              <a:buFont typeface="Wingdings" panose="05000000000000000000" pitchFamily="2" charset="2"/>
              <a:buChar char="§"/>
            </a:pPr>
            <a:r>
              <a:rPr lang="en-US" altLang="en-US" sz="2400" dirty="0">
                <a:latin typeface="Calibri" panose="020F0502020204030204" pitchFamily="34" charset="0"/>
              </a:rPr>
              <a:t>Communicating</a:t>
            </a:r>
            <a:r>
              <a:rPr lang="en-US" altLang="en-US" sz="2400" dirty="0">
                <a:effectLst>
                  <a:outerShdw blurRad="38100" dist="38100" dir="2700000" algn="tl">
                    <a:srgbClr val="000000">
                      <a:alpha val="43137"/>
                    </a:srgbClr>
                  </a:outerShdw>
                </a:effectLst>
                <a:latin typeface="Calibri" panose="020F0502020204030204" pitchFamily="34" charset="0"/>
              </a:rPr>
              <a:t> </a:t>
            </a:r>
            <a:r>
              <a:rPr lang="en-US" altLang="en-US" sz="2400" dirty="0">
                <a:latin typeface="Calibri" panose="020F0502020204030204" pitchFamily="34" charset="0"/>
              </a:rPr>
              <a:t>demand forecasts and production schedules up the supply chain</a:t>
            </a:r>
          </a:p>
          <a:p>
            <a:pPr marL="457200" lvl="2" indent="-347663">
              <a:spcBef>
                <a:spcPts val="600"/>
              </a:spcBef>
              <a:spcAft>
                <a:spcPts val="600"/>
              </a:spcAft>
              <a:buClr>
                <a:srgbClr val="923222"/>
              </a:buClr>
              <a:buSzPct val="115000"/>
              <a:buFont typeface="Wingdings" panose="05000000000000000000" pitchFamily="2" charset="2"/>
              <a:buChar char="§"/>
            </a:pPr>
            <a:r>
              <a:rPr lang="en-US" altLang="en-US" sz="2400" dirty="0">
                <a:latin typeface="Calibri" panose="020F0502020204030204" pitchFamily="34" charset="0"/>
              </a:rPr>
              <a:t>Quickly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moving products</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altLang="en-US" sz="2400" dirty="0">
                <a:latin typeface="Calibri" panose="020F0502020204030204" pitchFamily="34" charset="0"/>
              </a:rPr>
              <a:t>in the production system </a:t>
            </a:r>
          </a:p>
          <a:p>
            <a:pPr marL="457200" lvl="2" indent="-347663">
              <a:spcBef>
                <a:spcPts val="600"/>
              </a:spcBef>
              <a:spcAft>
                <a:spcPts val="600"/>
              </a:spcAft>
              <a:buClr>
                <a:srgbClr val="923222"/>
              </a:buClr>
              <a:buSzPct val="115000"/>
              <a:buFont typeface="Wingdings" panose="05000000000000000000" pitchFamily="2" charset="2"/>
              <a:buChar char="§"/>
            </a:pPr>
            <a:r>
              <a:rPr lang="en-US" altLang="en-US" sz="2400" dirty="0">
                <a:latin typeface="Calibri" panose="020F0502020204030204" pitchFamily="34" charset="0"/>
              </a:rPr>
              <a:t>Optimizing</a:t>
            </a:r>
            <a:r>
              <a:rPr lang="en-US" altLang="en-US" sz="2400" dirty="0">
                <a:effectLst>
                  <a:outerShdw blurRad="38100" dist="38100" dir="2700000" algn="tl">
                    <a:srgbClr val="000000">
                      <a:alpha val="43137"/>
                    </a:srgbClr>
                  </a:outerShdw>
                </a:effectLst>
                <a:latin typeface="Calibri" panose="020F0502020204030204" pitchFamily="34" charset="0"/>
              </a:rPr>
              <a:t> </a:t>
            </a:r>
            <a:r>
              <a:rPr lang="en-US" altLang="en-US" sz="2400" b="1" dirty="0">
                <a:latin typeface="Calibri" panose="020F0502020204030204" pitchFamily="34" charset="0"/>
              </a:rPr>
              <a:t>inventory levels </a:t>
            </a:r>
            <a:r>
              <a:rPr lang="en-US" altLang="en-US" sz="2400" dirty="0">
                <a:latin typeface="Calibri" panose="020F0502020204030204" pitchFamily="34" charset="0"/>
              </a:rPr>
              <a:t>across the supply chain </a:t>
            </a:r>
          </a:p>
          <a:p>
            <a:pPr marL="457200" lvl="2" indent="-347663">
              <a:spcBef>
                <a:spcPts val="600"/>
              </a:spcBef>
              <a:spcAft>
                <a:spcPts val="600"/>
              </a:spcAft>
              <a:buClr>
                <a:srgbClr val="923222"/>
              </a:buClr>
              <a:buSzPct val="115000"/>
              <a:buFont typeface="Wingdings" panose="05000000000000000000" pitchFamily="2" charset="2"/>
              <a:buChar char="§"/>
            </a:pPr>
            <a:r>
              <a:rPr lang="en-US" altLang="en-US" sz="2400" dirty="0">
                <a:latin typeface="Calibri" panose="020F0502020204030204" pitchFamily="34" charset="0"/>
              </a:rPr>
              <a:t>Increasing the value, capabilities, and flexibility of the workforce through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cross-training</a:t>
            </a:r>
            <a:r>
              <a:rPr lang="en-US" altLang="en-US" sz="2400" dirty="0">
                <a:latin typeface="Calibri" panose="020F0502020204030204" pitchFamily="34" charset="0"/>
              </a:rPr>
              <a:t> </a:t>
            </a:r>
          </a:p>
          <a:p>
            <a:pPr marL="457200" lvl="2" indent="-347663">
              <a:spcBef>
                <a:spcPts val="600"/>
              </a:spcBef>
              <a:spcAft>
                <a:spcPts val="600"/>
              </a:spcAft>
              <a:buClr>
                <a:srgbClr val="923222"/>
              </a:buClr>
              <a:buSzPct val="115000"/>
              <a:buFont typeface="Wingdings" panose="05000000000000000000" pitchFamily="2" charset="2"/>
              <a:buChar char="§"/>
            </a:pPr>
            <a:r>
              <a:rPr lang="en-US" altLang="en-US" sz="2400" dirty="0">
                <a:latin typeface="Calibri" panose="020F0502020204030204" pitchFamily="34" charset="0"/>
              </a:rPr>
              <a:t>Extending</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collaboration</a:t>
            </a: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altLang="en-US" sz="2400" dirty="0">
                <a:latin typeface="Calibri" panose="020F0502020204030204" pitchFamily="34" charset="0"/>
              </a:rPr>
              <a:t>and alliances beyond just 1</a:t>
            </a:r>
            <a:r>
              <a:rPr lang="en-US" altLang="en-US" sz="2400" baseline="30000" dirty="0">
                <a:latin typeface="Calibri" panose="020F0502020204030204" pitchFamily="34" charset="0"/>
              </a:rPr>
              <a:t>st</a:t>
            </a:r>
            <a:r>
              <a:rPr lang="en-US" altLang="en-US" sz="2400" dirty="0">
                <a:latin typeface="Calibri" panose="020F0502020204030204" pitchFamily="34" charset="0"/>
              </a:rPr>
              <a:t>  tier suppliers and customers to include 2</a:t>
            </a:r>
            <a:r>
              <a:rPr lang="en-US" altLang="en-US" sz="2400" baseline="30000" dirty="0">
                <a:latin typeface="Calibri" panose="020F0502020204030204" pitchFamily="34" charset="0"/>
              </a:rPr>
              <a:t>nd</a:t>
            </a:r>
            <a:r>
              <a:rPr lang="en-US" altLang="en-US" sz="2400" dirty="0">
                <a:latin typeface="Calibri" panose="020F0502020204030204" pitchFamily="34" charset="0"/>
              </a:rPr>
              <a:t>  and 3</a:t>
            </a:r>
            <a:r>
              <a:rPr lang="en-US" altLang="en-US" sz="2400" baseline="30000" dirty="0">
                <a:latin typeface="Calibri" panose="020F0502020204030204" pitchFamily="34" charset="0"/>
              </a:rPr>
              <a:t>rd</a:t>
            </a:r>
            <a:r>
              <a:rPr lang="en-US" altLang="en-US" sz="2400" dirty="0">
                <a:latin typeface="Calibri" panose="020F0502020204030204" pitchFamily="34" charset="0"/>
              </a:rPr>
              <a:t>  tier suppliers and customers as well</a:t>
            </a:r>
          </a:p>
        </p:txBody>
      </p:sp>
    </p:spTree>
    <p:extLst>
      <p:ext uri="{BB962C8B-B14F-4D97-AF65-F5344CB8AC3E}">
        <p14:creationId xmlns:p14="http://schemas.microsoft.com/office/powerpoint/2010/main" val="2600869554"/>
      </p:ext>
    </p:extLst>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228600" y="182033"/>
            <a:ext cx="8686800" cy="397933"/>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Elements of LEAN Manufacturing</a:t>
            </a:r>
          </a:p>
        </p:txBody>
      </p:sp>
      <p:sp>
        <p:nvSpPr>
          <p:cNvPr id="25603" name="Rectangle 3"/>
          <p:cNvSpPr>
            <a:spLocks noGrp="1" noChangeArrowheads="1"/>
          </p:cNvSpPr>
          <p:nvPr>
            <p:ph type="body" idx="4294967295"/>
          </p:nvPr>
        </p:nvSpPr>
        <p:spPr>
          <a:xfrm>
            <a:off x="228600" y="914400"/>
            <a:ext cx="8686800" cy="5838092"/>
          </a:xfrm>
        </p:spPr>
        <p:txBody>
          <a:bodyPr/>
          <a:lstStyle/>
          <a:p>
            <a:pPr marL="576263" lvl="1" indent="-566738">
              <a:spcBef>
                <a:spcPts val="1200"/>
              </a:spcBef>
              <a:spcAft>
                <a:spcPts val="1800"/>
              </a:spcAft>
              <a:buClr>
                <a:srgbClr val="923222"/>
              </a:buClr>
              <a:buSzPct val="115000"/>
              <a:buFont typeface="+mj-lt"/>
              <a:buAutoNum type="arabicPeriod"/>
            </a:pPr>
            <a:r>
              <a:rPr lang="en-US" altLang="en-US" sz="2800" b="1" dirty="0">
                <a:latin typeface="Calibri" panose="020F0502020204030204" pitchFamily="34" charset="0"/>
                <a:ea typeface="ＭＳ Ｐゴシック" panose="020B0600070205080204" pitchFamily="34" charset="-128"/>
              </a:rPr>
              <a:t>Waste Reduction</a:t>
            </a:r>
          </a:p>
          <a:p>
            <a:pPr marL="576263" lvl="1" indent="-566738">
              <a:spcBef>
                <a:spcPts val="1200"/>
              </a:spcBef>
              <a:spcAft>
                <a:spcPts val="18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rPr>
              <a:t>LEAN Layouts</a:t>
            </a:r>
          </a:p>
          <a:p>
            <a:pPr marL="576263" lvl="1" indent="-566738">
              <a:spcBef>
                <a:spcPts val="1200"/>
              </a:spcBef>
              <a:spcAft>
                <a:spcPts val="18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rPr>
              <a:t>Inventory, Setup Time, &amp; Changeover Time Reduction</a:t>
            </a:r>
          </a:p>
          <a:p>
            <a:pPr marL="576263" lvl="1" indent="-566738">
              <a:spcBef>
                <a:spcPts val="1200"/>
              </a:spcBef>
              <a:spcAft>
                <a:spcPts val="18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rPr>
              <a:t>Small Batch Scheduling and Uniform Plant Loading</a:t>
            </a:r>
          </a:p>
          <a:p>
            <a:pPr marL="576263" lvl="1" indent="-566738">
              <a:spcBef>
                <a:spcPts val="1200"/>
              </a:spcBef>
              <a:spcAft>
                <a:spcPts val="18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rPr>
              <a:t>LEAN Supply Chain Relationships</a:t>
            </a:r>
          </a:p>
          <a:p>
            <a:pPr marL="576263" lvl="1" indent="-566738">
              <a:spcBef>
                <a:spcPts val="1200"/>
              </a:spcBef>
              <a:spcAft>
                <a:spcPts val="18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rPr>
              <a:t>Workforce Empowerment</a:t>
            </a:r>
          </a:p>
          <a:p>
            <a:pPr marL="576263" lvl="1" indent="-566738">
              <a:spcBef>
                <a:spcPts val="1200"/>
              </a:spcBef>
              <a:spcAft>
                <a:spcPts val="1800"/>
              </a:spcAft>
              <a:buClr>
                <a:srgbClr val="923222"/>
              </a:buClr>
              <a:buSzPct val="115000"/>
              <a:buFont typeface="+mj-lt"/>
              <a:buAutoNum type="arabicPeriod"/>
            </a:pPr>
            <a:r>
              <a:rPr lang="en-US" altLang="en-US" sz="2800" dirty="0">
                <a:latin typeface="Calibri" panose="020F0502020204030204" pitchFamily="34" charset="0"/>
                <a:ea typeface="ＭＳ Ｐゴシック" panose="020B0600070205080204" pitchFamily="34" charset="-128"/>
              </a:rPr>
              <a:t>Continuous Improvement</a:t>
            </a:r>
          </a:p>
        </p:txBody>
      </p:sp>
    </p:spTree>
    <p:extLst>
      <p:ext uri="{BB962C8B-B14F-4D97-AF65-F5344CB8AC3E}">
        <p14:creationId xmlns:p14="http://schemas.microsoft.com/office/powerpoint/2010/main" val="328446250"/>
      </p:ext>
    </p:extLst>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28600" y="172878"/>
            <a:ext cx="8740589" cy="492443"/>
          </a:xfrm>
          <a:noFill/>
          <a:ln w="9525">
            <a:noFill/>
            <a:miter lim="800000"/>
            <a:headEnd/>
            <a:tailEnd/>
          </a:ln>
        </p:spPr>
        <p:txBody>
          <a:bodyPr vert="horz" wrap="square" lIns="0" tIns="0" rIns="0" bIns="0" numCol="1" rtlCol="0" anchor="ctr" anchorCtr="0" compatLnSpc="1">
            <a:prstTxWarp prst="textNoShape">
              <a:avLst/>
            </a:prstTxWarp>
            <a:spAutoFit/>
          </a:bodyPr>
          <a:lstStyle/>
          <a:p>
            <a:r>
              <a:rPr lang="en-US" alt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Manufacturing</a:t>
            </a:r>
            <a:endParaRPr lang="en-US" altLang="en-US" sz="2400" kern="1200" dirty="0">
              <a:solidFill>
                <a:srgbClr val="923222"/>
              </a:solidFill>
              <a:latin typeface="Calibri" panose="020F0502020204030204" pitchFamily="34" charset="0"/>
              <a:ea typeface="+mn-ea"/>
              <a:cs typeface="Arial" panose="020B0604020202020204" pitchFamily="34" charset="0"/>
            </a:endParaRPr>
          </a:p>
        </p:txBody>
      </p:sp>
      <p:sp>
        <p:nvSpPr>
          <p:cNvPr id="9" name="Content Placeholder 2"/>
          <p:cNvSpPr txBox="1">
            <a:spLocks/>
          </p:cNvSpPr>
          <p:nvPr/>
        </p:nvSpPr>
        <p:spPr bwMode="auto">
          <a:xfrm>
            <a:off x="220133" y="914400"/>
            <a:ext cx="8686800" cy="5715000"/>
          </a:xfrm>
          <a:prstGeom prst="rect">
            <a:avLst/>
          </a:prstGeom>
          <a:noFill/>
          <a:ln w="9525">
            <a:noFill/>
            <a:miter lim="800000"/>
            <a:headEnd/>
            <a:tailEnd/>
          </a:ln>
        </p:spPr>
        <p:txBody>
          <a:bodyPr/>
          <a:lstStyle/>
          <a:p>
            <a:pPr marL="0" lvl="1" defTabSz="912813" eaLnBrk="0" hangingPunct="0">
              <a:spcBef>
                <a:spcPts val="1800"/>
              </a:spcBef>
              <a:spcAft>
                <a:spcPts val="1800"/>
              </a:spcAft>
              <a:buClr>
                <a:srgbClr val="923222"/>
              </a:buClr>
              <a:buSzPct val="110000"/>
              <a:defRPr/>
            </a:pPr>
            <a:r>
              <a:rPr lang="en-US" sz="2800" dirty="0">
                <a:solidFill>
                  <a:prstClr val="black"/>
                </a:solidFill>
                <a:latin typeface="Calibri" panose="020F0502020204030204" pitchFamily="34" charset="0"/>
                <a:cs typeface="Arial" charset="0"/>
              </a:rPr>
              <a:t>To process or make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Arial" charset="0"/>
              </a:rPr>
              <a:t>raw materials or components into a finished product</a:t>
            </a:r>
            <a:r>
              <a:rPr lang="en-US" sz="2800" dirty="0">
                <a:solidFill>
                  <a:prstClr val="black"/>
                </a:solidFill>
                <a:latin typeface="Calibri" panose="020F0502020204030204" pitchFamily="34" charset="0"/>
                <a:cs typeface="Arial" charset="0"/>
              </a:rPr>
              <a:t>, especially by means of a large-scale industrial operation, i.e., mass production.</a:t>
            </a:r>
          </a:p>
          <a:p>
            <a:pPr marL="576263" lvl="1" indent="-342900" defTabSz="912813" eaLnBrk="0" hangingPunct="0">
              <a:spcBef>
                <a:spcPts val="1200"/>
              </a:spcBef>
              <a:spcAft>
                <a:spcPts val="1200"/>
              </a:spcAft>
              <a:buClr>
                <a:srgbClr val="923222"/>
              </a:buClr>
              <a:buSzPct val="110000"/>
              <a:buFont typeface="Wingdings" pitchFamily="2" charset="2"/>
              <a:buChar char="§"/>
              <a:defRPr/>
            </a:pPr>
            <a:r>
              <a:rPr lang="en-US" dirty="0">
                <a:solidFill>
                  <a:prstClr val="black"/>
                </a:solidFill>
                <a:latin typeface="Calibri" panose="020F0502020204030204" pitchFamily="34" charset="0"/>
                <a:cs typeface="Arial" charset="0"/>
              </a:rPr>
              <a:t>Manufacturing involves the </a:t>
            </a:r>
            <a:r>
              <a:rPr lang="en-US" b="1" dirty="0">
                <a:solidFill>
                  <a:prstClr val="black"/>
                </a:solidFill>
                <a:latin typeface="Calibri" panose="020F0502020204030204" pitchFamily="34" charset="0"/>
                <a:cs typeface="Arial" charset="0"/>
              </a:rPr>
              <a:t>entire process </a:t>
            </a:r>
            <a:r>
              <a:rPr lang="en-US" dirty="0">
                <a:solidFill>
                  <a:prstClr val="black"/>
                </a:solidFill>
                <a:latin typeface="Calibri" panose="020F0502020204030204" pitchFamily="34" charset="0"/>
                <a:cs typeface="Arial" charset="0"/>
              </a:rPr>
              <a:t>of converting the raw material(s) or the component(s) into a finished goods item.  </a:t>
            </a:r>
          </a:p>
          <a:p>
            <a:pPr marL="576263" lvl="1" indent="-342900" defTabSz="912813" eaLnBrk="0" hangingPunct="0">
              <a:spcBef>
                <a:spcPts val="1200"/>
              </a:spcBef>
              <a:spcAft>
                <a:spcPts val="1200"/>
              </a:spcAft>
              <a:buClr>
                <a:srgbClr val="923222"/>
              </a:buClr>
              <a:buSzPct val="110000"/>
              <a:buFont typeface="Wingdings" pitchFamily="2" charset="2"/>
              <a:buChar char="§"/>
              <a:defRPr/>
            </a:pPr>
            <a:r>
              <a:rPr lang="en-US" dirty="0">
                <a:solidFill>
                  <a:prstClr val="black"/>
                </a:solidFill>
                <a:latin typeface="Calibri" panose="020F0502020204030204" pitchFamily="34" charset="0"/>
                <a:cs typeface="Arial" charset="0"/>
              </a:rPr>
              <a:t>It includes the </a:t>
            </a:r>
            <a:r>
              <a:rPr lang="en-US" b="1" dirty="0">
                <a:solidFill>
                  <a:prstClr val="black"/>
                </a:solidFill>
                <a:latin typeface="Calibri" panose="020F0502020204030204" pitchFamily="34" charset="0"/>
                <a:cs typeface="Arial" charset="0"/>
              </a:rPr>
              <a:t>machines</a:t>
            </a:r>
            <a:r>
              <a:rPr lang="en-US" dirty="0">
                <a:solidFill>
                  <a:prstClr val="black"/>
                </a:solidFill>
                <a:latin typeface="Calibri" panose="020F0502020204030204" pitchFamily="34" charset="0"/>
                <a:cs typeface="Arial" charset="0"/>
              </a:rPr>
              <a:t> used, the </a:t>
            </a:r>
            <a:r>
              <a:rPr lang="en-US" b="1" dirty="0">
                <a:solidFill>
                  <a:prstClr val="black"/>
                </a:solidFill>
                <a:latin typeface="Calibri" panose="020F0502020204030204" pitchFamily="34" charset="0"/>
                <a:cs typeface="Arial" charset="0"/>
              </a:rPr>
              <a:t>personnel</a:t>
            </a:r>
            <a:r>
              <a:rPr lang="en-US" dirty="0">
                <a:solidFill>
                  <a:prstClr val="black"/>
                </a:solidFill>
                <a:latin typeface="Calibri" panose="020F0502020204030204" pitchFamily="34" charset="0"/>
                <a:cs typeface="Arial" charset="0"/>
              </a:rPr>
              <a:t> involved, </a:t>
            </a:r>
            <a:r>
              <a:rPr lang="en-US" b="1" dirty="0">
                <a:solidFill>
                  <a:prstClr val="black"/>
                </a:solidFill>
                <a:latin typeface="Calibri" panose="020F0502020204030204" pitchFamily="34" charset="0"/>
                <a:cs typeface="Arial" charset="0"/>
              </a:rPr>
              <a:t>inventory</a:t>
            </a:r>
            <a:r>
              <a:rPr lang="en-US" dirty="0">
                <a:solidFill>
                  <a:prstClr val="black"/>
                </a:solidFill>
                <a:latin typeface="Calibri" panose="020F0502020204030204" pitchFamily="34" charset="0"/>
                <a:cs typeface="Arial" charset="0"/>
              </a:rPr>
              <a:t> handling, </a:t>
            </a:r>
            <a:r>
              <a:rPr lang="en-US" b="1" dirty="0">
                <a:solidFill>
                  <a:prstClr val="black"/>
                </a:solidFill>
                <a:latin typeface="Calibri" panose="020F0502020204030204" pitchFamily="34" charset="0"/>
                <a:cs typeface="Arial" charset="0"/>
              </a:rPr>
              <a:t>warehousing</a:t>
            </a:r>
            <a:r>
              <a:rPr lang="en-US" dirty="0">
                <a:solidFill>
                  <a:prstClr val="black"/>
                </a:solidFill>
                <a:latin typeface="Calibri" panose="020F0502020204030204" pitchFamily="34" charset="0"/>
                <a:cs typeface="Arial" charset="0"/>
              </a:rPr>
              <a:t>, etc.</a:t>
            </a:r>
          </a:p>
          <a:p>
            <a:pPr marL="0" lvl="1" defTabSz="912813" eaLnBrk="0" hangingPunct="0">
              <a:spcBef>
                <a:spcPts val="1800"/>
              </a:spcBef>
              <a:spcAft>
                <a:spcPts val="1800"/>
              </a:spcAft>
              <a:buClr>
                <a:srgbClr val="923222"/>
              </a:buClr>
              <a:buSzPct val="110000"/>
              <a:defRPr/>
            </a:pPr>
            <a:r>
              <a:rPr lang="en-US" sz="2800" b="1" dirty="0">
                <a:solidFill>
                  <a:prstClr val="black"/>
                </a:solidFill>
                <a:effectLst>
                  <a:outerShdw blurRad="38100" dist="38100" dir="2700000" algn="tl">
                    <a:srgbClr val="000000">
                      <a:alpha val="43137"/>
                    </a:srgbClr>
                  </a:outerShdw>
                </a:effectLst>
                <a:latin typeface="Calibri" panose="020F0502020204030204" pitchFamily="34" charset="0"/>
                <a:cs typeface="Arial" charset="0"/>
              </a:rPr>
              <a:t>Manufacturing Management </a:t>
            </a:r>
            <a:r>
              <a:rPr lang="en-US" sz="2800" dirty="0">
                <a:solidFill>
                  <a:prstClr val="black"/>
                </a:solidFill>
                <a:latin typeface="Calibri" panose="020F0502020204030204" pitchFamily="34" charset="0"/>
                <a:cs typeface="Arial" charset="0"/>
              </a:rPr>
              <a:t>is the management of all the processes which are involved in manufacturing.</a:t>
            </a:r>
          </a:p>
        </p:txBody>
      </p:sp>
      <p:sp>
        <p:nvSpPr>
          <p:cNvPr id="4" name="Rectangle 3"/>
          <p:cNvSpPr/>
          <p:nvPr/>
        </p:nvSpPr>
        <p:spPr>
          <a:xfrm>
            <a:off x="2218266" y="5921867"/>
            <a:ext cx="4707467" cy="400110"/>
          </a:xfrm>
          <a:prstGeom prst="rect">
            <a:avLst/>
          </a:prstGeom>
        </p:spPr>
        <p:txBody>
          <a:bodyPr wrap="square">
            <a:spAutoFit/>
          </a:bodyPr>
          <a:lstStyle/>
          <a:p>
            <a:pPr algn="ctr"/>
            <a:r>
              <a:rPr lang="en-US" sz="2000" b="1" dirty="0">
                <a:latin typeface="Calibri" panose="020F0502020204030204" pitchFamily="34" charset="0"/>
                <a:hlinkClick r:id="rId3"/>
              </a:rPr>
              <a:t>“Make It” - Manufacturing and Operations </a:t>
            </a:r>
            <a:endParaRPr lang="en-US" sz="2000" b="1" dirty="0">
              <a:latin typeface="Calibri" panose="020F0502020204030204" pitchFamily="34" charset="0"/>
            </a:endParaRPr>
          </a:p>
        </p:txBody>
      </p:sp>
      <p:sp>
        <p:nvSpPr>
          <p:cNvPr id="5" name="TextBox 4"/>
          <p:cNvSpPr txBox="1"/>
          <p:nvPr/>
        </p:nvSpPr>
        <p:spPr>
          <a:xfrm>
            <a:off x="3957826" y="6244251"/>
            <a:ext cx="973343" cy="253916"/>
          </a:xfrm>
          <a:prstGeom prst="rect">
            <a:avLst/>
          </a:prstGeom>
          <a:noFill/>
        </p:spPr>
        <p:txBody>
          <a:bodyPr wrap="none" rtlCol="0">
            <a:spAutoFit/>
          </a:bodyPr>
          <a:lstStyle/>
          <a:p>
            <a:r>
              <a:rPr lang="en-US" sz="1000" i="1" dirty="0">
                <a:latin typeface="Calibri" panose="020F0502020204030204" pitchFamily="34" charset="0"/>
              </a:rPr>
              <a:t>(3:50 minutes)</a:t>
            </a:r>
          </a:p>
        </p:txBody>
      </p:sp>
    </p:spTree>
    <p:extLst>
      <p:ext uri="{BB962C8B-B14F-4D97-AF65-F5344CB8AC3E}">
        <p14:creationId xmlns:p14="http://schemas.microsoft.com/office/powerpoint/2010/main" val="3058037156"/>
      </p:ext>
    </p:extLst>
  </p:cSld>
  <p:clrMapOvr>
    <a:masterClrMapping/>
  </p:clrMapOvr>
  <p:transition spd="slow">
    <p:pull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228600" y="192352"/>
            <a:ext cx="8915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a:lnSpc>
                <a:spcPct val="80000"/>
              </a:lnSpc>
              <a:buFont typeface="+mj-lt"/>
              <a:buAutoNum type="arabicPeriod"/>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Waste Reduction</a:t>
            </a:r>
            <a:endParaRPr lang="en-US" altLang="en-US" sz="20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26627" name="Rectangle 3"/>
          <p:cNvSpPr>
            <a:spLocks noGrp="1" noChangeArrowheads="1"/>
          </p:cNvSpPr>
          <p:nvPr>
            <p:ph type="body" idx="4294967295"/>
          </p:nvPr>
        </p:nvSpPr>
        <p:spPr>
          <a:xfrm>
            <a:off x="228600" y="914400"/>
            <a:ext cx="8686800" cy="2882900"/>
          </a:xfrm>
        </p:spPr>
        <p:txBody>
          <a:bodyPr/>
          <a:lstStyle/>
          <a:p>
            <a:pPr marL="0" indent="0">
              <a:spcBef>
                <a:spcPts val="600"/>
              </a:spcBef>
              <a:spcAft>
                <a:spcPts val="600"/>
              </a:spcAft>
              <a:buFontTx/>
              <a:buNone/>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Firms reduce costs and add value by eliminating waste from the production system. </a:t>
            </a:r>
          </a:p>
          <a:p>
            <a:pPr marL="576263" lvl="1" indent="-347663">
              <a:spcBef>
                <a:spcPts val="1200"/>
              </a:spcBef>
              <a:spcAft>
                <a:spcPts val="12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Waste encompasses </a:t>
            </a:r>
            <a:r>
              <a:rPr lang="en-US" alt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wait times, inventories, material and people movement, processing steps, variability, any other non-value-adding activity</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a:t>
            </a:r>
            <a:endParaRPr lang="en-US" altLang="en-US" sz="2000" kern="1200" dirty="0">
              <a:latin typeface="Calibri" panose="020F0502020204030204" pitchFamily="34" charset="0"/>
              <a:ea typeface="ＭＳ Ｐゴシック" panose="020B0600070205080204" pitchFamily="34" charset="-128"/>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1" y="3130062"/>
            <a:ext cx="3771900" cy="3578469"/>
          </a:xfrm>
          <a:prstGeom prst="rect">
            <a:avLst/>
          </a:prstGeom>
        </p:spPr>
      </p:pic>
      <p:sp>
        <p:nvSpPr>
          <p:cNvPr id="7" name="Rectangle 3"/>
          <p:cNvSpPr txBox="1">
            <a:spLocks noChangeArrowheads="1"/>
          </p:cNvSpPr>
          <p:nvPr/>
        </p:nvSpPr>
        <p:spPr bwMode="auto">
          <a:xfrm>
            <a:off x="228600" y="3361755"/>
            <a:ext cx="5688623" cy="288078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571500" lvl="2" indent="0">
              <a:spcBef>
                <a:spcPts val="1200"/>
              </a:spcBef>
              <a:spcAft>
                <a:spcPts val="1200"/>
              </a:spcAft>
              <a:buClr>
                <a:srgbClr val="923222"/>
              </a:buClr>
              <a:buSzPct val="115000"/>
              <a:buNone/>
            </a:pP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Before</a:t>
            </a:r>
            <a:r>
              <a:rPr lang="en-US" altLang="en-US" kern="12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waste</a:t>
            </a:r>
            <a:r>
              <a:rPr lang="en-US" altLang="en-US" kern="1200" dirty="0">
                <a:latin typeface="Calibri" panose="020F0502020204030204" pitchFamily="34" charset="0"/>
                <a:ea typeface="ＭＳ Ｐゴシック" panose="020B0600070205080204" pitchFamily="34" charset="-128"/>
                <a:cs typeface="Times New Roman" panose="02020603050405020304" pitchFamily="18" charset="0"/>
              </a:rPr>
              <a:t> is removed, processes are often </a:t>
            </a:r>
            <a:r>
              <a:rPr lang="en-US" altLang="en-US" b="1" kern="1200" dirty="0">
                <a:latin typeface="Calibri" panose="020F0502020204030204" pitchFamily="34" charset="0"/>
                <a:ea typeface="ＭＳ Ｐゴシック" panose="020B0600070205080204" pitchFamily="34" charset="-128"/>
                <a:cs typeface="Times New Roman" panose="02020603050405020304" pitchFamily="18" charset="0"/>
              </a:rPr>
              <a:t>scattered</a:t>
            </a:r>
            <a:r>
              <a:rPr lang="en-US" altLang="en-US" kern="1200" dirty="0">
                <a:latin typeface="Calibri" panose="020F0502020204030204" pitchFamily="34" charset="0"/>
                <a:ea typeface="ＭＳ Ｐゴシック" panose="020B0600070205080204" pitchFamily="34" charset="-128"/>
                <a:cs typeface="Times New Roman" panose="02020603050405020304" pitchFamily="18" charset="0"/>
              </a:rPr>
              <a:t>, which can negatively affect your customers</a:t>
            </a:r>
          </a:p>
          <a:p>
            <a:pPr marL="571500" lvl="2" indent="0">
              <a:spcBef>
                <a:spcPts val="1200"/>
              </a:spcBef>
              <a:spcAft>
                <a:spcPts val="1200"/>
              </a:spcAft>
              <a:buClr>
                <a:srgbClr val="923222"/>
              </a:buClr>
              <a:buSzPct val="115000"/>
              <a:buNone/>
            </a:pP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After</a:t>
            </a:r>
            <a:r>
              <a:rPr lang="en-US" altLang="en-US" kern="12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waste</a:t>
            </a:r>
            <a:r>
              <a:rPr lang="en-US" altLang="en-US" kern="1200" dirty="0">
                <a:latin typeface="Calibri" panose="020F0502020204030204" pitchFamily="34" charset="0"/>
                <a:ea typeface="ＭＳ Ｐゴシック" panose="020B0600070205080204" pitchFamily="34" charset="-128"/>
                <a:cs typeface="Times New Roman" panose="02020603050405020304" pitchFamily="18" charset="0"/>
              </a:rPr>
              <a:t> is removed, processes are more </a:t>
            </a:r>
            <a:r>
              <a:rPr lang="en-US" altLang="en-US" b="1" kern="1200" dirty="0">
                <a:latin typeface="Calibri" panose="020F0502020204030204" pitchFamily="34" charset="0"/>
                <a:ea typeface="ＭＳ Ｐゴシック" panose="020B0600070205080204" pitchFamily="34" charset="-128"/>
                <a:cs typeface="Times New Roman" panose="02020603050405020304" pitchFamily="18" charset="0"/>
              </a:rPr>
              <a:t>streamlined</a:t>
            </a:r>
            <a:r>
              <a:rPr lang="en-US" altLang="en-US" kern="1200" dirty="0">
                <a:latin typeface="Calibri" panose="020F0502020204030204" pitchFamily="34" charset="0"/>
                <a:ea typeface="ＭＳ Ｐゴシック" panose="020B0600070205080204" pitchFamily="34" charset="-128"/>
                <a:cs typeface="Times New Roman" panose="02020603050405020304" pitchFamily="18" charset="0"/>
              </a:rPr>
              <a:t>, resulting in more satisfied customers. You’ll also save your organization time and money</a:t>
            </a:r>
          </a:p>
        </p:txBody>
      </p:sp>
    </p:spTree>
    <p:extLst>
      <p:ext uri="{BB962C8B-B14F-4D97-AF65-F5344CB8AC3E}">
        <p14:creationId xmlns:p14="http://schemas.microsoft.com/office/powerpoint/2010/main" val="3912055616"/>
      </p:ext>
    </p:extLst>
  </p:cSld>
  <p:clrMapOvr>
    <a:masterClrMapping/>
  </p:clrMapOvr>
  <p:transition spd="slow">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trash-bin.jp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310798" y="2117184"/>
            <a:ext cx="2688698" cy="3408894"/>
          </a:xfrm>
          <a:prstGeom prst="rect">
            <a:avLst/>
          </a:prstGeom>
        </p:spPr>
      </p:pic>
      <p:sp>
        <p:nvSpPr>
          <p:cNvPr id="6" name="Oval 5"/>
          <p:cNvSpPr>
            <a:spLocks noChangeArrowheads="1"/>
          </p:cNvSpPr>
          <p:nvPr>
            <p:custDataLst>
              <p:tags r:id="rId1"/>
            </p:custDataLst>
          </p:nvPr>
        </p:nvSpPr>
        <p:spPr bwMode="gray">
          <a:xfrm>
            <a:off x="3174798" y="982134"/>
            <a:ext cx="2711196" cy="1170964"/>
          </a:xfrm>
          <a:prstGeom prst="ellipse">
            <a:avLst/>
          </a:prstGeom>
          <a:solidFill>
            <a:schemeClr val="accent1">
              <a:lumMod val="20000"/>
              <a:lumOff val="80000"/>
              <a:alpha val="75000"/>
            </a:schemeClr>
          </a:solidFill>
          <a:ln w="38100" cmpd="sng" algn="ctr">
            <a:solidFill>
              <a:srgbClr val="92322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a:sp3d>
        </p:spPr>
        <p:txBody>
          <a:bodyPr wrap="none" lIns="46648" tIns="46648" rIns="46648" bIns="46648" anchor="ctr"/>
          <a:lstStyle/>
          <a:p>
            <a:endParaRPr lang="en-US" dirty="0">
              <a:solidFill>
                <a:schemeClr val="bg1"/>
              </a:solidFill>
              <a:effectLst>
                <a:outerShdw blurRad="38100" dist="38100" dir="2700000" algn="tl">
                  <a:srgbClr val="000000">
                    <a:alpha val="43137"/>
                  </a:srgbClr>
                </a:outerShdw>
              </a:effectLst>
            </a:endParaRPr>
          </a:p>
        </p:txBody>
      </p:sp>
      <p:sp>
        <p:nvSpPr>
          <p:cNvPr id="8" name="Oval 7"/>
          <p:cNvSpPr>
            <a:spLocks noChangeArrowheads="1"/>
          </p:cNvSpPr>
          <p:nvPr>
            <p:custDataLst>
              <p:tags r:id="rId2"/>
            </p:custDataLst>
          </p:nvPr>
        </p:nvSpPr>
        <p:spPr bwMode="gray">
          <a:xfrm>
            <a:off x="3132546" y="5509235"/>
            <a:ext cx="2711196" cy="1170964"/>
          </a:xfrm>
          <a:prstGeom prst="ellipse">
            <a:avLst/>
          </a:prstGeom>
          <a:solidFill>
            <a:schemeClr val="accent1">
              <a:lumMod val="20000"/>
              <a:lumOff val="80000"/>
              <a:alpha val="75000"/>
            </a:schemeClr>
          </a:solidFill>
          <a:ln w="38100" cmpd="sng" algn="ctr">
            <a:solidFill>
              <a:srgbClr val="92322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a:sp3d>
        </p:spPr>
        <p:txBody>
          <a:bodyPr wrap="none" lIns="46648" tIns="46648" rIns="46648" bIns="46648" anchor="ctr"/>
          <a:lstStyle/>
          <a:p>
            <a:endParaRPr lang="en-US" dirty="0">
              <a:solidFill>
                <a:schemeClr val="bg1"/>
              </a:solidFill>
              <a:effectLst>
                <a:outerShdw blurRad="38100" dist="38100" dir="2700000" algn="tl">
                  <a:srgbClr val="000000">
                    <a:alpha val="43137"/>
                  </a:srgbClr>
                </a:outerShdw>
              </a:effectLst>
            </a:endParaRPr>
          </a:p>
        </p:txBody>
      </p:sp>
      <p:sp>
        <p:nvSpPr>
          <p:cNvPr id="10" name="Oval 9"/>
          <p:cNvSpPr>
            <a:spLocks noChangeArrowheads="1"/>
          </p:cNvSpPr>
          <p:nvPr>
            <p:custDataLst>
              <p:tags r:id="rId3"/>
            </p:custDataLst>
          </p:nvPr>
        </p:nvSpPr>
        <p:spPr bwMode="gray">
          <a:xfrm>
            <a:off x="5810578" y="4663768"/>
            <a:ext cx="2711197" cy="1170964"/>
          </a:xfrm>
          <a:prstGeom prst="ellipse">
            <a:avLst/>
          </a:prstGeom>
          <a:solidFill>
            <a:schemeClr val="accent1">
              <a:lumMod val="20000"/>
              <a:lumOff val="80000"/>
              <a:alpha val="75000"/>
            </a:schemeClr>
          </a:solidFill>
          <a:ln w="38100" cmpd="sng" algn="ctr">
            <a:solidFill>
              <a:srgbClr val="92322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a:sp3d>
        </p:spPr>
        <p:txBody>
          <a:bodyPr wrap="none" lIns="46648" tIns="46648" rIns="46648" bIns="46648" anchor="ctr"/>
          <a:lstStyle/>
          <a:p>
            <a:endParaRPr lang="en-US" dirty="0">
              <a:solidFill>
                <a:schemeClr val="bg1"/>
              </a:solidFill>
              <a:effectLst>
                <a:outerShdw blurRad="38100" dist="38100" dir="2700000" algn="tl">
                  <a:srgbClr val="000000">
                    <a:alpha val="43137"/>
                  </a:srgbClr>
                </a:outerShdw>
              </a:effectLst>
            </a:endParaRPr>
          </a:p>
        </p:txBody>
      </p:sp>
      <p:sp>
        <p:nvSpPr>
          <p:cNvPr id="11" name="Rectangle 10"/>
          <p:cNvSpPr>
            <a:spLocks noChangeArrowheads="1"/>
          </p:cNvSpPr>
          <p:nvPr>
            <p:custDataLst>
              <p:tags r:id="rId4"/>
            </p:custDataLst>
          </p:nvPr>
        </p:nvSpPr>
        <p:spPr bwMode="gray">
          <a:xfrm>
            <a:off x="3416548" y="5663830"/>
            <a:ext cx="2143192" cy="861774"/>
          </a:xfrm>
          <a:prstGeom prst="rect">
            <a:avLst/>
          </a:prstGeom>
          <a:noFill/>
          <a:ln w="9525">
            <a:noFill/>
            <a:miter lim="800000"/>
            <a:headEnd/>
            <a:tailEnd/>
          </a:ln>
          <a:effectLst/>
        </p:spPr>
        <p:txBody>
          <a:bodyPr wrap="square" lIns="0" tIns="0" rIns="0" bIns="0" anchor="ctr" anchorCtr="1">
            <a:spAutoFit/>
          </a:bodyPr>
          <a:lstStyle/>
          <a:p>
            <a:pPr algn="ctr" defTabSz="913526">
              <a:buSzPct val="120000"/>
            </a:pPr>
            <a:r>
              <a:rPr lang="en-US" sz="1400" b="1" u="sng" dirty="0">
                <a:solidFill>
                  <a:srgbClr val="923222"/>
                </a:solidFill>
              </a:rPr>
              <a:t>T</a:t>
            </a:r>
            <a:r>
              <a:rPr lang="en-US" sz="1400" b="1" dirty="0"/>
              <a:t>ransportation</a:t>
            </a:r>
          </a:p>
          <a:p>
            <a:pPr algn="ctr" defTabSz="913526">
              <a:buSzPct val="120000"/>
            </a:pPr>
            <a:r>
              <a:rPr lang="en-US" sz="1400" dirty="0"/>
              <a:t>Unnecessary movement of materials or parts between processes</a:t>
            </a:r>
          </a:p>
        </p:txBody>
      </p:sp>
      <p:sp>
        <p:nvSpPr>
          <p:cNvPr id="12" name="Oval 11"/>
          <p:cNvSpPr>
            <a:spLocks noChangeArrowheads="1"/>
          </p:cNvSpPr>
          <p:nvPr>
            <p:custDataLst>
              <p:tags r:id="rId5"/>
            </p:custDataLst>
          </p:nvPr>
        </p:nvSpPr>
        <p:spPr bwMode="gray">
          <a:xfrm>
            <a:off x="566920" y="4647157"/>
            <a:ext cx="2711196" cy="1170964"/>
          </a:xfrm>
          <a:prstGeom prst="ellipse">
            <a:avLst/>
          </a:prstGeom>
          <a:solidFill>
            <a:schemeClr val="accent1">
              <a:lumMod val="20000"/>
              <a:lumOff val="80000"/>
              <a:alpha val="75000"/>
            </a:schemeClr>
          </a:solidFill>
          <a:ln w="38100" cmpd="sng" algn="ctr">
            <a:solidFill>
              <a:srgbClr val="92322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a:sp3d>
        </p:spPr>
        <p:txBody>
          <a:bodyPr wrap="none" lIns="46648" tIns="46648" rIns="46648" bIns="46648" anchor="ctr"/>
          <a:lstStyle/>
          <a:p>
            <a:endParaRPr lang="en-US" dirty="0">
              <a:solidFill>
                <a:schemeClr val="bg1"/>
              </a:solidFill>
              <a:effectLst>
                <a:outerShdw blurRad="38100" dist="38100" dir="2700000" algn="tl">
                  <a:srgbClr val="000000">
                    <a:alpha val="43137"/>
                  </a:srgbClr>
                </a:outerShdw>
              </a:effectLst>
            </a:endParaRPr>
          </a:p>
        </p:txBody>
      </p:sp>
      <p:sp>
        <p:nvSpPr>
          <p:cNvPr id="13" name="Rectangle 12"/>
          <p:cNvSpPr>
            <a:spLocks noChangeArrowheads="1"/>
          </p:cNvSpPr>
          <p:nvPr>
            <p:custDataLst>
              <p:tags r:id="rId6"/>
            </p:custDataLst>
          </p:nvPr>
        </p:nvSpPr>
        <p:spPr bwMode="gray">
          <a:xfrm>
            <a:off x="3390763" y="1136729"/>
            <a:ext cx="2279267" cy="861774"/>
          </a:xfrm>
          <a:prstGeom prst="rect">
            <a:avLst/>
          </a:prstGeom>
          <a:noFill/>
          <a:ln w="9525">
            <a:noFill/>
            <a:miter lim="800000"/>
            <a:headEnd/>
            <a:tailEnd/>
          </a:ln>
          <a:effectLst/>
        </p:spPr>
        <p:txBody>
          <a:bodyPr wrap="square" lIns="0" tIns="0" rIns="0" bIns="0" anchor="ctr" anchorCtr="1">
            <a:spAutoFit/>
          </a:bodyPr>
          <a:lstStyle/>
          <a:p>
            <a:pPr algn="ctr" defTabSz="913526">
              <a:buSzPct val="120000"/>
            </a:pPr>
            <a:r>
              <a:rPr lang="en-US" sz="1400" b="1" u="sng" dirty="0">
                <a:solidFill>
                  <a:srgbClr val="923222"/>
                </a:solidFill>
              </a:rPr>
              <a:t>D</a:t>
            </a:r>
            <a:r>
              <a:rPr lang="en-US" sz="1400" b="1" dirty="0"/>
              <a:t>efects </a:t>
            </a:r>
          </a:p>
          <a:p>
            <a:pPr algn="ctr" defTabSz="913526">
              <a:buSzPct val="120000"/>
            </a:pPr>
            <a:r>
              <a:rPr lang="en-US" sz="1400" dirty="0"/>
              <a:t>Work not done right the first time such as scrap and rework</a:t>
            </a:r>
          </a:p>
        </p:txBody>
      </p:sp>
      <p:sp>
        <p:nvSpPr>
          <p:cNvPr id="14" name="Oval 13"/>
          <p:cNvSpPr>
            <a:spLocks noChangeArrowheads="1"/>
          </p:cNvSpPr>
          <p:nvPr>
            <p:custDataLst>
              <p:tags r:id="rId7"/>
            </p:custDataLst>
          </p:nvPr>
        </p:nvSpPr>
        <p:spPr bwMode="gray">
          <a:xfrm>
            <a:off x="241963" y="3238787"/>
            <a:ext cx="2711197" cy="1170964"/>
          </a:xfrm>
          <a:prstGeom prst="ellipse">
            <a:avLst/>
          </a:prstGeom>
          <a:solidFill>
            <a:schemeClr val="accent1">
              <a:lumMod val="20000"/>
              <a:lumOff val="80000"/>
              <a:alpha val="75000"/>
            </a:schemeClr>
          </a:solidFill>
          <a:ln w="38100" cmpd="sng">
            <a:solidFill>
              <a:srgbClr val="92322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a:sp3d>
        </p:spPr>
        <p:txBody>
          <a:bodyPr wrap="none" lIns="46648" tIns="46648" rIns="46648" bIns="46648" anchor="ctr"/>
          <a:lstStyle/>
          <a:p>
            <a:endParaRPr lang="en-US" dirty="0">
              <a:solidFill>
                <a:schemeClr val="bg1"/>
              </a:solidFill>
              <a:effectLst>
                <a:outerShdw blurRad="38100" dist="38100" dir="2700000" algn="tl">
                  <a:srgbClr val="000000">
                    <a:alpha val="43137"/>
                  </a:srgbClr>
                </a:outerShdw>
              </a:effectLst>
            </a:endParaRPr>
          </a:p>
        </p:txBody>
      </p:sp>
      <p:sp>
        <p:nvSpPr>
          <p:cNvPr id="16" name="Oval 15"/>
          <p:cNvSpPr>
            <a:spLocks noChangeArrowheads="1"/>
          </p:cNvSpPr>
          <p:nvPr>
            <p:custDataLst>
              <p:tags r:id="rId8"/>
            </p:custDataLst>
          </p:nvPr>
        </p:nvSpPr>
        <p:spPr bwMode="gray">
          <a:xfrm>
            <a:off x="6190839" y="3236200"/>
            <a:ext cx="2711197" cy="1170964"/>
          </a:xfrm>
          <a:prstGeom prst="ellipse">
            <a:avLst/>
          </a:prstGeom>
          <a:solidFill>
            <a:schemeClr val="accent1">
              <a:lumMod val="20000"/>
              <a:lumOff val="80000"/>
              <a:alpha val="75000"/>
            </a:schemeClr>
          </a:solidFill>
          <a:ln w="38100" cmpd="sng" algn="ctr">
            <a:solidFill>
              <a:srgbClr val="92322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a:sp3d>
        </p:spPr>
        <p:txBody>
          <a:bodyPr wrap="none" lIns="46648" tIns="46648" rIns="46648" bIns="46648" anchor="ctr"/>
          <a:lstStyle/>
          <a:p>
            <a:endParaRPr lang="en-US" dirty="0">
              <a:solidFill>
                <a:schemeClr val="bg1"/>
              </a:solidFill>
              <a:effectLst>
                <a:outerShdw blurRad="38100" dist="38100" dir="2700000" algn="tl">
                  <a:srgbClr val="000000">
                    <a:alpha val="43137"/>
                  </a:srgbClr>
                </a:outerShdw>
              </a:effectLst>
            </a:endParaRPr>
          </a:p>
        </p:txBody>
      </p:sp>
      <p:sp>
        <p:nvSpPr>
          <p:cNvPr id="17" name="Rectangle 16"/>
          <p:cNvSpPr>
            <a:spLocks noChangeArrowheads="1"/>
          </p:cNvSpPr>
          <p:nvPr>
            <p:custDataLst>
              <p:tags r:id="rId9"/>
            </p:custDataLst>
          </p:nvPr>
        </p:nvSpPr>
        <p:spPr bwMode="gray">
          <a:xfrm>
            <a:off x="563190" y="3393383"/>
            <a:ext cx="2068742" cy="861774"/>
          </a:xfrm>
          <a:prstGeom prst="rect">
            <a:avLst/>
          </a:prstGeom>
          <a:noFill/>
          <a:ln w="9525">
            <a:noFill/>
            <a:miter lim="800000"/>
            <a:headEnd/>
            <a:tailEnd/>
          </a:ln>
          <a:effectLst/>
        </p:spPr>
        <p:txBody>
          <a:bodyPr wrap="square" lIns="0" tIns="0" rIns="0" bIns="0" anchor="ctr" anchorCtr="1">
            <a:spAutoFit/>
          </a:bodyPr>
          <a:lstStyle/>
          <a:p>
            <a:pPr algn="ctr" defTabSz="913526">
              <a:buSzPct val="120000"/>
            </a:pPr>
            <a:r>
              <a:rPr lang="en-US" sz="1400" b="1" u="sng" dirty="0">
                <a:solidFill>
                  <a:srgbClr val="923222"/>
                </a:solidFill>
              </a:rPr>
              <a:t>M</a:t>
            </a:r>
            <a:r>
              <a:rPr lang="en-US" sz="1400" b="1" dirty="0"/>
              <a:t>otion</a:t>
            </a:r>
          </a:p>
          <a:p>
            <a:pPr algn="ctr" defTabSz="913526">
              <a:buSzPct val="120000"/>
            </a:pPr>
            <a:r>
              <a:rPr lang="en-US" sz="1400" dirty="0"/>
              <a:t>Unnecessary movement of people, or multiple hand-offs</a:t>
            </a:r>
          </a:p>
        </p:txBody>
      </p:sp>
      <p:sp>
        <p:nvSpPr>
          <p:cNvPr id="18" name="Oval 17"/>
          <p:cNvSpPr>
            <a:spLocks noChangeArrowheads="1"/>
          </p:cNvSpPr>
          <p:nvPr>
            <p:custDataLst>
              <p:tags r:id="rId10"/>
            </p:custDataLst>
          </p:nvPr>
        </p:nvSpPr>
        <p:spPr bwMode="gray">
          <a:xfrm>
            <a:off x="566920" y="1871472"/>
            <a:ext cx="2711196" cy="1170964"/>
          </a:xfrm>
          <a:prstGeom prst="ellipse">
            <a:avLst/>
          </a:prstGeom>
          <a:solidFill>
            <a:schemeClr val="accent1">
              <a:lumMod val="20000"/>
              <a:lumOff val="80000"/>
              <a:alpha val="75000"/>
            </a:schemeClr>
          </a:solidFill>
          <a:ln w="38100" cmpd="sng" algn="ctr">
            <a:solidFill>
              <a:srgbClr val="92322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a:sp3d>
        </p:spPr>
        <p:txBody>
          <a:bodyPr wrap="none" lIns="46648" tIns="46648" rIns="46648" bIns="46648" anchor="ctr"/>
          <a:lstStyle/>
          <a:p>
            <a:endParaRPr lang="en-US" dirty="0">
              <a:solidFill>
                <a:schemeClr val="bg1"/>
              </a:solidFill>
              <a:effectLst>
                <a:outerShdw blurRad="38100" dist="38100" dir="2700000" algn="tl">
                  <a:srgbClr val="000000">
                    <a:alpha val="43137"/>
                  </a:srgbClr>
                </a:outerShdw>
              </a:effectLst>
            </a:endParaRPr>
          </a:p>
        </p:txBody>
      </p:sp>
      <p:sp>
        <p:nvSpPr>
          <p:cNvPr id="19" name="Rectangle 18"/>
          <p:cNvSpPr>
            <a:spLocks noChangeArrowheads="1"/>
          </p:cNvSpPr>
          <p:nvPr>
            <p:custDataLst>
              <p:tags r:id="rId11"/>
            </p:custDataLst>
          </p:nvPr>
        </p:nvSpPr>
        <p:spPr bwMode="gray">
          <a:xfrm>
            <a:off x="6152509" y="4926085"/>
            <a:ext cx="2027335" cy="646331"/>
          </a:xfrm>
          <a:prstGeom prst="rect">
            <a:avLst/>
          </a:prstGeom>
          <a:noFill/>
          <a:ln w="9525">
            <a:noFill/>
            <a:miter lim="800000"/>
            <a:headEnd/>
            <a:tailEnd/>
          </a:ln>
          <a:effectLst/>
        </p:spPr>
        <p:txBody>
          <a:bodyPr lIns="0" tIns="0" rIns="0" bIns="0" anchor="ctr" anchorCtr="1">
            <a:spAutoFit/>
          </a:bodyPr>
          <a:lstStyle/>
          <a:p>
            <a:pPr algn="ctr" defTabSz="913526">
              <a:buSzPct val="120000"/>
            </a:pPr>
            <a:r>
              <a:rPr lang="en-US" sz="1400" b="1" u="sng" dirty="0">
                <a:solidFill>
                  <a:srgbClr val="923222"/>
                </a:solidFill>
              </a:rPr>
              <a:t>N</a:t>
            </a:r>
            <a:r>
              <a:rPr lang="en-US" sz="1400" b="1" dirty="0"/>
              <a:t>on-Utilized Talent</a:t>
            </a:r>
          </a:p>
          <a:p>
            <a:pPr algn="ctr" defTabSz="913526" eaLnBrk="0" hangingPunct="0"/>
            <a:r>
              <a:rPr lang="en-US" sz="1400" dirty="0"/>
              <a:t>Not using employees full intellectual contribution</a:t>
            </a:r>
          </a:p>
        </p:txBody>
      </p:sp>
      <p:sp>
        <p:nvSpPr>
          <p:cNvPr id="20" name="Oval 19"/>
          <p:cNvSpPr>
            <a:spLocks noChangeArrowheads="1"/>
          </p:cNvSpPr>
          <p:nvPr>
            <p:custDataLst>
              <p:tags r:id="rId12"/>
            </p:custDataLst>
          </p:nvPr>
        </p:nvSpPr>
        <p:spPr bwMode="gray">
          <a:xfrm>
            <a:off x="5810578" y="1892607"/>
            <a:ext cx="2711197" cy="1170964"/>
          </a:xfrm>
          <a:prstGeom prst="ellipse">
            <a:avLst/>
          </a:prstGeom>
          <a:solidFill>
            <a:schemeClr val="accent1">
              <a:lumMod val="20000"/>
              <a:lumOff val="80000"/>
              <a:alpha val="75000"/>
            </a:schemeClr>
          </a:solidFill>
          <a:ln w="38100" cmpd="sng" algn="ctr">
            <a:solidFill>
              <a:srgbClr val="923222"/>
            </a:solidFill>
            <a:round/>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a:sp3d>
        </p:spPr>
        <p:txBody>
          <a:bodyPr wrap="none" lIns="46648" tIns="46648" rIns="46648" bIns="46648" anchor="ctr"/>
          <a:lstStyle/>
          <a:p>
            <a:endParaRPr lang="en-US" dirty="0">
              <a:solidFill>
                <a:schemeClr val="bg1"/>
              </a:solidFill>
              <a:effectLst>
                <a:outerShdw blurRad="38100" dist="38100" dir="2700000" algn="tl">
                  <a:srgbClr val="000000">
                    <a:alpha val="43137"/>
                  </a:srgbClr>
                </a:outerShdw>
              </a:effectLst>
            </a:endParaRPr>
          </a:p>
        </p:txBody>
      </p:sp>
      <p:sp>
        <p:nvSpPr>
          <p:cNvPr id="21" name="Rectangle 20"/>
          <p:cNvSpPr>
            <a:spLocks noChangeArrowheads="1"/>
          </p:cNvSpPr>
          <p:nvPr>
            <p:custDataLst>
              <p:tags r:id="rId13"/>
            </p:custDataLst>
          </p:nvPr>
        </p:nvSpPr>
        <p:spPr bwMode="gray">
          <a:xfrm>
            <a:off x="6503669" y="3390795"/>
            <a:ext cx="2085536" cy="861774"/>
          </a:xfrm>
          <a:prstGeom prst="rect">
            <a:avLst/>
          </a:prstGeom>
          <a:noFill/>
          <a:ln w="9525">
            <a:noFill/>
            <a:miter lim="800000"/>
            <a:headEnd/>
            <a:tailEnd/>
          </a:ln>
          <a:effectLst/>
        </p:spPr>
        <p:txBody>
          <a:bodyPr lIns="0" tIns="0" rIns="0" bIns="0" anchor="ctr" anchorCtr="1">
            <a:spAutoFit/>
          </a:bodyPr>
          <a:lstStyle/>
          <a:p>
            <a:pPr algn="ctr" defTabSz="913526">
              <a:buSzPct val="120000"/>
            </a:pPr>
            <a:r>
              <a:rPr lang="en-US" sz="1400" b="1" u="sng" dirty="0">
                <a:solidFill>
                  <a:srgbClr val="923222"/>
                </a:solidFill>
              </a:rPr>
              <a:t>W</a:t>
            </a:r>
            <a:r>
              <a:rPr lang="en-US" sz="1400" b="1" dirty="0"/>
              <a:t>aiting</a:t>
            </a:r>
          </a:p>
          <a:p>
            <a:pPr algn="ctr" defTabSz="913526">
              <a:buSzPct val="120000"/>
            </a:pPr>
            <a:r>
              <a:rPr lang="en-US" sz="1400" dirty="0"/>
              <a:t>People or parts that wait for a work cycle to be completed</a:t>
            </a:r>
          </a:p>
        </p:txBody>
      </p:sp>
      <p:sp>
        <p:nvSpPr>
          <p:cNvPr id="22" name="Rectangle 21"/>
          <p:cNvSpPr>
            <a:spLocks noChangeArrowheads="1"/>
          </p:cNvSpPr>
          <p:nvPr>
            <p:custDataLst>
              <p:tags r:id="rId14"/>
            </p:custDataLst>
          </p:nvPr>
        </p:nvSpPr>
        <p:spPr bwMode="gray">
          <a:xfrm>
            <a:off x="3834676" y="3886447"/>
            <a:ext cx="1246047" cy="609106"/>
          </a:xfrm>
          <a:prstGeom prst="rect">
            <a:avLst/>
          </a:prstGeom>
          <a:noFill/>
          <a:ln w="9525">
            <a:noFill/>
            <a:miter lim="800000"/>
            <a:headEnd/>
            <a:tailEnd/>
          </a:ln>
          <a:effectLst>
            <a:outerShdw dist="17961" dir="2700000" algn="ctr" rotWithShape="0">
              <a:schemeClr val="tx1"/>
            </a:outerShdw>
          </a:effectLst>
        </p:spPr>
        <p:txBody>
          <a:bodyPr wrap="none" lIns="0" tIns="0" rIns="0" bIns="0">
            <a:spAutoFit/>
          </a:bodyPr>
          <a:lstStyle/>
          <a:p>
            <a:pPr defTabSz="913526">
              <a:buSzPct val="120000"/>
            </a:pPr>
            <a:r>
              <a:rPr lang="en-US" sz="3600" dirty="0">
                <a:solidFill>
                  <a:schemeClr val="bg1"/>
                </a:solidFill>
                <a:effectLst>
                  <a:outerShdw blurRad="38100" dist="38100" dir="2700000" algn="tl">
                    <a:srgbClr val="000000">
                      <a:alpha val="43137"/>
                    </a:srgbClr>
                  </a:outerShdw>
                </a:effectLst>
              </a:rPr>
              <a:t>Waste</a:t>
            </a:r>
          </a:p>
        </p:txBody>
      </p:sp>
      <p:sp>
        <p:nvSpPr>
          <p:cNvPr id="7" name="Rectangle 6"/>
          <p:cNvSpPr>
            <a:spLocks noChangeArrowheads="1"/>
          </p:cNvSpPr>
          <p:nvPr>
            <p:custDataLst>
              <p:tags r:id="rId15"/>
            </p:custDataLst>
          </p:nvPr>
        </p:nvSpPr>
        <p:spPr bwMode="gray">
          <a:xfrm>
            <a:off x="6004582" y="2005366"/>
            <a:ext cx="2323189" cy="950991"/>
          </a:xfrm>
          <a:prstGeom prst="rect">
            <a:avLst/>
          </a:prstGeom>
          <a:noFill/>
          <a:ln w="9525">
            <a:noFill/>
            <a:miter lim="800000"/>
            <a:headEnd/>
            <a:tailEnd/>
          </a:ln>
          <a:effectLst/>
        </p:spPr>
        <p:txBody>
          <a:bodyPr lIns="0" tIns="0" rIns="0" bIns="0" anchor="ctr" anchorCtr="1"/>
          <a:lstStyle/>
          <a:p>
            <a:pPr algn="ctr" defTabSz="913526">
              <a:buSzPct val="120000"/>
            </a:pPr>
            <a:r>
              <a:rPr lang="en-US" sz="1400" b="1" u="sng" dirty="0">
                <a:solidFill>
                  <a:srgbClr val="923222"/>
                </a:solidFill>
              </a:rPr>
              <a:t>O</a:t>
            </a:r>
            <a:r>
              <a:rPr lang="en-US" sz="1400" b="1" dirty="0"/>
              <a:t>verproduction</a:t>
            </a:r>
          </a:p>
          <a:p>
            <a:pPr algn="ctr" defTabSz="913526">
              <a:buSzPct val="120000"/>
            </a:pPr>
            <a:r>
              <a:rPr lang="en-US" sz="1400" dirty="0"/>
              <a:t>Producing sooner, faster or in greater quantities than customer demand</a:t>
            </a:r>
          </a:p>
        </p:txBody>
      </p:sp>
      <p:sp>
        <p:nvSpPr>
          <p:cNvPr id="9" name="Rectangle 8"/>
          <p:cNvSpPr>
            <a:spLocks noChangeArrowheads="1"/>
          </p:cNvSpPr>
          <p:nvPr>
            <p:custDataLst>
              <p:tags r:id="rId16"/>
            </p:custDataLst>
          </p:nvPr>
        </p:nvSpPr>
        <p:spPr bwMode="gray">
          <a:xfrm>
            <a:off x="717447" y="4801752"/>
            <a:ext cx="2410142" cy="861774"/>
          </a:xfrm>
          <a:prstGeom prst="rect">
            <a:avLst/>
          </a:prstGeom>
          <a:noFill/>
          <a:ln w="9525">
            <a:noFill/>
            <a:miter lim="800000"/>
            <a:headEnd/>
            <a:tailEnd/>
          </a:ln>
          <a:effectLst/>
        </p:spPr>
        <p:txBody>
          <a:bodyPr wrap="square" lIns="0" tIns="0" rIns="0" bIns="0" anchor="ctr" anchorCtr="1">
            <a:spAutoFit/>
          </a:bodyPr>
          <a:lstStyle/>
          <a:p>
            <a:pPr algn="ctr" defTabSz="913526">
              <a:buSzPct val="120000"/>
            </a:pPr>
            <a:r>
              <a:rPr lang="en-US" sz="1400" b="1" u="sng" dirty="0">
                <a:solidFill>
                  <a:srgbClr val="923222"/>
                </a:solidFill>
              </a:rPr>
              <a:t>I</a:t>
            </a:r>
            <a:r>
              <a:rPr lang="en-US" sz="1400" b="1" dirty="0"/>
              <a:t>nventory</a:t>
            </a:r>
          </a:p>
          <a:p>
            <a:pPr algn="ctr" defTabSz="913526" eaLnBrk="0" hangingPunct="0"/>
            <a:r>
              <a:rPr lang="en-US" sz="1400" dirty="0"/>
              <a:t>Raw material, WIP or finished goods which is not having value added to it</a:t>
            </a:r>
          </a:p>
        </p:txBody>
      </p:sp>
      <p:sp>
        <p:nvSpPr>
          <p:cNvPr id="15" name="Rectangle 14"/>
          <p:cNvSpPr>
            <a:spLocks noChangeArrowheads="1"/>
          </p:cNvSpPr>
          <p:nvPr>
            <p:custDataLst>
              <p:tags r:id="rId17"/>
            </p:custDataLst>
          </p:nvPr>
        </p:nvSpPr>
        <p:spPr bwMode="gray">
          <a:xfrm>
            <a:off x="874796" y="2026067"/>
            <a:ext cx="2095445" cy="861774"/>
          </a:xfrm>
          <a:prstGeom prst="rect">
            <a:avLst/>
          </a:prstGeom>
          <a:noFill/>
          <a:ln w="9525">
            <a:noFill/>
            <a:miter lim="800000"/>
            <a:headEnd/>
            <a:tailEnd/>
          </a:ln>
          <a:effectLst/>
        </p:spPr>
        <p:txBody>
          <a:bodyPr wrap="square" lIns="0" tIns="0" rIns="0" bIns="0" anchor="ctr" anchorCtr="1">
            <a:spAutoFit/>
          </a:bodyPr>
          <a:lstStyle/>
          <a:p>
            <a:pPr algn="ctr" defTabSz="913526">
              <a:buSzPct val="120000"/>
            </a:pPr>
            <a:r>
              <a:rPr lang="en-US" sz="1400" b="1" u="sng" dirty="0">
                <a:solidFill>
                  <a:srgbClr val="923222"/>
                </a:solidFill>
              </a:rPr>
              <a:t>E</a:t>
            </a:r>
            <a:r>
              <a:rPr lang="en-US" sz="1400" b="1" dirty="0"/>
              <a:t>xtra-Processing</a:t>
            </a:r>
          </a:p>
          <a:p>
            <a:pPr algn="ctr" defTabSz="913526" eaLnBrk="0" hangingPunct="0"/>
            <a:r>
              <a:rPr lang="en-US" sz="1400" dirty="0"/>
              <a:t>Processing beyond the standard required by the customer</a:t>
            </a:r>
          </a:p>
        </p:txBody>
      </p:sp>
      <p:sp>
        <p:nvSpPr>
          <p:cNvPr id="24" name="Rectangle 3"/>
          <p:cNvSpPr txBox="1">
            <a:spLocks noChangeArrowheads="1"/>
          </p:cNvSpPr>
          <p:nvPr/>
        </p:nvSpPr>
        <p:spPr bwMode="auto">
          <a:xfrm>
            <a:off x="228600" y="88291"/>
            <a:ext cx="8686800" cy="585418"/>
          </a:xfrm>
          <a:prstGeom prst="rect">
            <a:avLst/>
          </a:prstGeom>
          <a:noFill/>
          <a:ln w="9525">
            <a:noFill/>
            <a:miter lim="800000"/>
            <a:headEnd/>
            <a:tailEnd/>
          </a:ln>
        </p:spPr>
        <p:txBody>
          <a:bodyPr vert="horz" wrap="square" lIns="92075" tIns="46038" rIns="92075" bIns="46038" numCol="1" anchor="t" anchorCtr="0" compatLnSpc="1">
            <a:prstTxWarp prst="textNoShape">
              <a:avLst/>
            </a:prstTxWarp>
            <a:sp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indent="0">
              <a:spcBef>
                <a:spcPts val="0"/>
              </a:spcBef>
              <a:buFontTx/>
              <a:buNone/>
            </a:pPr>
            <a:r>
              <a:rPr lang="en-US" altLang="en-US" sz="32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Waste Categories </a:t>
            </a:r>
            <a:r>
              <a:rPr lang="en-US" altLang="en-US" sz="2000" i="1"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(remember the acronym “</a:t>
            </a:r>
            <a:r>
              <a:rPr lang="en-US" altLang="en-US" sz="2000" b="1" i="1" u="sng"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DOWN TIME</a:t>
            </a:r>
            <a:r>
              <a:rPr lang="en-US" altLang="en-US" sz="2000" i="1"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b="1" kern="0" dirty="0">
                <a:latin typeface="Calibri" panose="020F0502020204030204" pitchFamily="34" charset="0"/>
                <a:ea typeface="ＭＳ Ｐゴシック" panose="020B0600070205080204" pitchFamily="34" charset="-128"/>
              </a:rPr>
              <a:t>:</a:t>
            </a:r>
          </a:p>
        </p:txBody>
      </p:sp>
    </p:spTree>
    <p:extLst>
      <p:ext uri="{BB962C8B-B14F-4D97-AF65-F5344CB8AC3E}">
        <p14:creationId xmlns:p14="http://schemas.microsoft.com/office/powerpoint/2010/main" val="3734578908"/>
      </p:ext>
    </p:extLst>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566"/>
            <a:ext cx="8439150" cy="414867"/>
          </a:xfrm>
        </p:spPr>
        <p:txBody>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Benefits of LEAN Waste Reduction</a:t>
            </a:r>
          </a:p>
        </p:txBody>
      </p:sp>
      <p:sp>
        <p:nvSpPr>
          <p:cNvPr id="33" name="TextBox 32"/>
          <p:cNvSpPr txBox="1"/>
          <p:nvPr/>
        </p:nvSpPr>
        <p:spPr>
          <a:xfrm>
            <a:off x="986461" y="3394046"/>
            <a:ext cx="6875069" cy="461665"/>
          </a:xfrm>
          <a:prstGeom prst="rect">
            <a:avLst/>
          </a:prstGeom>
          <a:noFill/>
        </p:spPr>
        <p:txBody>
          <a:bodyPr wrap="square" rtlCol="0">
            <a:spAutoFit/>
          </a:bodyPr>
          <a:lstStyle/>
          <a:p>
            <a:r>
              <a:rPr lang="en-US" b="1" u="sng" dirty="0">
                <a:solidFill>
                  <a:srgbClr val="923222"/>
                </a:solidFill>
                <a:effectLst>
                  <a:outerShdw blurRad="38100" dist="38100" dir="2700000" algn="tl">
                    <a:srgbClr val="000000">
                      <a:alpha val="43137"/>
                    </a:srgbClr>
                  </a:outerShdw>
                </a:effectLst>
                <a:latin typeface="Calibri" panose="020F0502020204030204" pitchFamily="34" charset="0"/>
              </a:rPr>
              <a:t>Implement LEAN to reduce the waste</a:t>
            </a:r>
            <a:r>
              <a:rPr lang="en-US" b="1"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2000" i="1" dirty="0">
                <a:solidFill>
                  <a:srgbClr val="923222"/>
                </a:solidFill>
                <a:latin typeface="Calibri" panose="020F0502020204030204" pitchFamily="34" charset="0"/>
              </a:rPr>
              <a:t>(non-value added)</a:t>
            </a:r>
          </a:p>
        </p:txBody>
      </p:sp>
      <p:cxnSp>
        <p:nvCxnSpPr>
          <p:cNvPr id="35" name="Straight Arrow Connector 34"/>
          <p:cNvCxnSpPr/>
          <p:nvPr/>
        </p:nvCxnSpPr>
        <p:spPr>
          <a:xfrm flipV="1">
            <a:off x="4417138" y="2062481"/>
            <a:ext cx="0" cy="1323945"/>
          </a:xfrm>
          <a:prstGeom prst="straightConnector1">
            <a:avLst/>
          </a:prstGeom>
          <a:ln w="127000">
            <a:solidFill>
              <a:schemeClr val="tx1"/>
            </a:solidFill>
            <a:headEnd w="med" len="sm"/>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23900" y="3987800"/>
            <a:ext cx="5477933" cy="2511186"/>
          </a:xfrm>
        </p:spPr>
        <p:txBody>
          <a:bodyPr>
            <a:noAutofit/>
          </a:bodyPr>
          <a:lstStyle/>
          <a:p>
            <a:pPr>
              <a:lnSpc>
                <a:spcPct val="120000"/>
              </a:lnSpc>
              <a:buNone/>
            </a:pPr>
            <a:r>
              <a:rPr lang="en-US" sz="2400" b="1" dirty="0">
                <a:latin typeface="Calibri" panose="020F0502020204030204" pitchFamily="34" charset="0"/>
              </a:rPr>
              <a:t>Reducing wastes consequently results in:</a:t>
            </a:r>
          </a:p>
          <a:p>
            <a:pPr marL="549275" indent="-342900">
              <a:lnSpc>
                <a:spcPct val="120000"/>
              </a:lnSpc>
              <a:spcBef>
                <a:spcPts val="300"/>
              </a:spcBef>
              <a:buClr>
                <a:srgbClr val="923222"/>
              </a:buClr>
              <a:buSzPct val="100000"/>
              <a:buFont typeface="Wingdings" panose="05000000000000000000" pitchFamily="2" charset="2"/>
              <a:buChar char="ü"/>
            </a:pPr>
            <a:r>
              <a:rPr lang="en-US" sz="2000" dirty="0">
                <a:latin typeface="Calibri" panose="020F0502020204030204" pitchFamily="34" charset="0"/>
              </a:rPr>
              <a:t>Reduced cycle times</a:t>
            </a:r>
          </a:p>
          <a:p>
            <a:pPr marL="549275" indent="-342900">
              <a:lnSpc>
                <a:spcPct val="120000"/>
              </a:lnSpc>
              <a:spcBef>
                <a:spcPts val="300"/>
              </a:spcBef>
              <a:buClr>
                <a:srgbClr val="923222"/>
              </a:buClr>
              <a:buSzPct val="100000"/>
              <a:buFont typeface="Wingdings" panose="05000000000000000000" pitchFamily="2" charset="2"/>
              <a:buChar char="ü"/>
            </a:pPr>
            <a:r>
              <a:rPr lang="en-US" sz="2000" dirty="0">
                <a:latin typeface="Calibri" panose="020F0502020204030204" pitchFamily="34" charset="0"/>
              </a:rPr>
              <a:t>Greater throughput</a:t>
            </a:r>
          </a:p>
          <a:p>
            <a:pPr marL="549275" indent="-342900">
              <a:lnSpc>
                <a:spcPct val="120000"/>
              </a:lnSpc>
              <a:spcBef>
                <a:spcPts val="300"/>
              </a:spcBef>
              <a:buClr>
                <a:srgbClr val="923222"/>
              </a:buClr>
              <a:buSzPct val="100000"/>
              <a:buFont typeface="Wingdings" panose="05000000000000000000" pitchFamily="2" charset="2"/>
              <a:buChar char="ü"/>
            </a:pPr>
            <a:r>
              <a:rPr lang="en-US" sz="2000" dirty="0">
                <a:latin typeface="Calibri" panose="020F0502020204030204" pitchFamily="34" charset="0"/>
              </a:rPr>
              <a:t>Better productivity</a:t>
            </a:r>
          </a:p>
          <a:p>
            <a:pPr marL="549275" indent="-342900">
              <a:lnSpc>
                <a:spcPct val="120000"/>
              </a:lnSpc>
              <a:spcBef>
                <a:spcPts val="300"/>
              </a:spcBef>
              <a:buClr>
                <a:srgbClr val="923222"/>
              </a:buClr>
              <a:buSzPct val="100000"/>
              <a:buFont typeface="Wingdings" panose="05000000000000000000" pitchFamily="2" charset="2"/>
              <a:buChar char="ü"/>
            </a:pPr>
            <a:r>
              <a:rPr lang="en-US" sz="2000" dirty="0">
                <a:latin typeface="Calibri" panose="020F0502020204030204" pitchFamily="34" charset="0"/>
              </a:rPr>
              <a:t>Improved quality</a:t>
            </a:r>
          </a:p>
          <a:p>
            <a:pPr marL="549275" indent="-342900">
              <a:lnSpc>
                <a:spcPct val="120000"/>
              </a:lnSpc>
              <a:spcBef>
                <a:spcPts val="300"/>
              </a:spcBef>
              <a:buClr>
                <a:srgbClr val="923222"/>
              </a:buClr>
              <a:buSzPct val="100000"/>
              <a:buFont typeface="Wingdings" panose="05000000000000000000" pitchFamily="2" charset="2"/>
              <a:buChar char="ü"/>
            </a:pPr>
            <a:r>
              <a:rPr lang="en-US" sz="2000" dirty="0">
                <a:latin typeface="Calibri" panose="020F0502020204030204" pitchFamily="34" charset="0"/>
              </a:rPr>
              <a:t>Reduced costs</a:t>
            </a:r>
          </a:p>
          <a:p>
            <a:pPr>
              <a:spcBef>
                <a:spcPts val="0"/>
              </a:spcBef>
            </a:pPr>
            <a:endParaRPr lang="en-US" sz="1500" dirty="0">
              <a:latin typeface="Calibri" panose="020F0502020204030204" pitchFamily="34" charset="0"/>
            </a:endParaRPr>
          </a:p>
          <a:p>
            <a:pPr>
              <a:spcBef>
                <a:spcPts val="0"/>
              </a:spcBef>
              <a:buNone/>
            </a:pPr>
            <a:endParaRPr lang="en-US" sz="2000" dirty="0">
              <a:latin typeface="Calibri" panose="020F0502020204030204" pitchFamily="34" charset="0"/>
            </a:endParaRPr>
          </a:p>
        </p:txBody>
      </p:sp>
      <p:sp>
        <p:nvSpPr>
          <p:cNvPr id="8" name="Rectangle 7"/>
          <p:cNvSpPr/>
          <p:nvPr/>
        </p:nvSpPr>
        <p:spPr>
          <a:xfrm>
            <a:off x="4140199" y="5143501"/>
            <a:ext cx="4360334" cy="1176866"/>
          </a:xfrm>
          <a:prstGeom prst="rect">
            <a:avLst/>
          </a:prstGeom>
          <a:solidFill>
            <a:srgbClr val="923222"/>
          </a:solidFill>
        </p:spPr>
        <p:style>
          <a:lnRef idx="0">
            <a:schemeClr val="accent6"/>
          </a:lnRef>
          <a:fillRef idx="3">
            <a:schemeClr val="accent6"/>
          </a:fillRef>
          <a:effectRef idx="3">
            <a:schemeClr val="accent6"/>
          </a:effectRef>
          <a:fontRef idx="minor">
            <a:schemeClr val="lt1"/>
          </a:fontRef>
        </p:style>
        <p:txBody>
          <a:bodyPr rtlCol="0" anchor="ctr" anchorCtr="1"/>
          <a:lstStyle/>
          <a:p>
            <a:pPr marL="0" lvl="1" algn="ctr"/>
            <a:r>
              <a:rPr lang="en-US" sz="2000" b="1" dirty="0">
                <a:effectLst>
                  <a:outerShdw blurRad="38100" dist="38100" dir="2700000" algn="tl">
                    <a:srgbClr val="000000">
                      <a:alpha val="43137"/>
                    </a:srgbClr>
                  </a:outerShdw>
                </a:effectLst>
                <a:latin typeface="Calibri" panose="020F0502020204030204" pitchFamily="34" charset="0"/>
              </a:rPr>
              <a:t>All of these can improve customer satisfaction and provide the company with a competitive advantage!!</a:t>
            </a:r>
            <a:endParaRPr lang="en-US" sz="2800" b="1" dirty="0">
              <a:effectLst>
                <a:outerShdw blurRad="38100" dist="38100" dir="2700000" algn="tl">
                  <a:srgbClr val="000000">
                    <a:alpha val="43137"/>
                  </a:srgbClr>
                </a:outerShdw>
              </a:effectLst>
              <a:latin typeface="Calibri" panose="020F0502020204030204" pitchFamily="34" charset="0"/>
            </a:endParaRPr>
          </a:p>
        </p:txBody>
      </p:sp>
      <p:sp>
        <p:nvSpPr>
          <p:cNvPr id="6" name="Rectangle 5"/>
          <p:cNvSpPr/>
          <p:nvPr/>
        </p:nvSpPr>
        <p:spPr>
          <a:xfrm>
            <a:off x="1170678" y="860967"/>
            <a:ext cx="7245436" cy="369332"/>
          </a:xfrm>
          <a:prstGeom prst="rect">
            <a:avLst/>
          </a:prstGeom>
        </p:spPr>
        <p:txBody>
          <a:bodyPr wrap="square">
            <a:spAutoFit/>
          </a:bodyPr>
          <a:lstStyle/>
          <a:p>
            <a:r>
              <a:rPr lang="en-US" sz="1800" i="1" dirty="0">
                <a:effectLst>
                  <a:outerShdw blurRad="38100" dist="38100" dir="2700000" algn="tl">
                    <a:srgbClr val="000000">
                      <a:alpha val="43137"/>
                    </a:srgbClr>
                  </a:outerShdw>
                </a:effectLst>
                <a:latin typeface="Calibri" panose="020F0502020204030204" pitchFamily="34" charset="0"/>
              </a:rPr>
              <a:t>Typically, only 1 - 10% of the process steps or activities are value added</a:t>
            </a:r>
          </a:p>
        </p:txBody>
      </p:sp>
      <p:sp>
        <p:nvSpPr>
          <p:cNvPr id="5" name="Rectangle 4"/>
          <p:cNvSpPr/>
          <p:nvPr/>
        </p:nvSpPr>
        <p:spPr bwMode="auto">
          <a:xfrm>
            <a:off x="1128346" y="1289539"/>
            <a:ext cx="4941277" cy="729761"/>
          </a:xfrm>
          <a:prstGeom prst="rect">
            <a:avLst/>
          </a:prstGeom>
          <a:solidFill>
            <a:srgbClr val="92322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7" name="Rectangle 6"/>
          <p:cNvSpPr/>
          <p:nvPr/>
        </p:nvSpPr>
        <p:spPr bwMode="auto">
          <a:xfrm>
            <a:off x="1128346" y="2242038"/>
            <a:ext cx="2523392" cy="691662"/>
          </a:xfrm>
          <a:prstGeom prst="rect">
            <a:avLst/>
          </a:prstGeom>
          <a:solidFill>
            <a:srgbClr val="92322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2" name="Rectangle 11"/>
          <p:cNvSpPr/>
          <p:nvPr/>
        </p:nvSpPr>
        <p:spPr bwMode="auto">
          <a:xfrm>
            <a:off x="1399442" y="1292469"/>
            <a:ext cx="279888" cy="72683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5" name="Rectangle 14"/>
          <p:cNvSpPr/>
          <p:nvPr/>
        </p:nvSpPr>
        <p:spPr bwMode="auto">
          <a:xfrm>
            <a:off x="3655402" y="1292469"/>
            <a:ext cx="279888" cy="72683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6" name="Rectangle 15"/>
          <p:cNvSpPr/>
          <p:nvPr/>
        </p:nvSpPr>
        <p:spPr bwMode="auto">
          <a:xfrm>
            <a:off x="5077557" y="1292469"/>
            <a:ext cx="279888" cy="72683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7" name="Rectangle 16"/>
          <p:cNvSpPr/>
          <p:nvPr/>
        </p:nvSpPr>
        <p:spPr bwMode="auto">
          <a:xfrm>
            <a:off x="1396510" y="2242038"/>
            <a:ext cx="279888" cy="691662"/>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19" name="Rectangle 18"/>
          <p:cNvSpPr/>
          <p:nvPr/>
        </p:nvSpPr>
        <p:spPr bwMode="auto">
          <a:xfrm>
            <a:off x="2244968" y="2242038"/>
            <a:ext cx="279888" cy="691662"/>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20" name="Rectangle 19"/>
          <p:cNvSpPr/>
          <p:nvPr/>
        </p:nvSpPr>
        <p:spPr bwMode="auto">
          <a:xfrm>
            <a:off x="3093426" y="2242038"/>
            <a:ext cx="279888" cy="691662"/>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21" name="Rectangle 20"/>
          <p:cNvSpPr/>
          <p:nvPr/>
        </p:nvSpPr>
        <p:spPr bwMode="auto">
          <a:xfrm>
            <a:off x="6501912" y="1312984"/>
            <a:ext cx="279888" cy="72683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22" name="Rectangle 21"/>
          <p:cNvSpPr/>
          <p:nvPr/>
        </p:nvSpPr>
        <p:spPr bwMode="auto">
          <a:xfrm>
            <a:off x="6501912" y="2227384"/>
            <a:ext cx="279888" cy="726831"/>
          </a:xfrm>
          <a:prstGeom prst="rect">
            <a:avLst/>
          </a:prstGeom>
          <a:solidFill>
            <a:srgbClr val="92322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9" name="TextBox 8"/>
          <p:cNvSpPr txBox="1"/>
          <p:nvPr/>
        </p:nvSpPr>
        <p:spPr>
          <a:xfrm>
            <a:off x="6781800" y="1322457"/>
            <a:ext cx="1952779" cy="707886"/>
          </a:xfrm>
          <a:prstGeom prst="rect">
            <a:avLst/>
          </a:prstGeom>
          <a:noFill/>
        </p:spPr>
        <p:txBody>
          <a:bodyPr wrap="none" rtlCol="0">
            <a:spAutoFit/>
          </a:bodyPr>
          <a:lstStyle/>
          <a:p>
            <a:r>
              <a:rPr lang="en-US" sz="2000" b="1" dirty="0"/>
              <a:t>Value Added</a:t>
            </a:r>
          </a:p>
          <a:p>
            <a:r>
              <a:rPr lang="en-US" sz="2000" b="1" dirty="0"/>
              <a:t>Process Steps</a:t>
            </a:r>
          </a:p>
        </p:txBody>
      </p:sp>
      <p:sp>
        <p:nvSpPr>
          <p:cNvPr id="23" name="TextBox 22"/>
          <p:cNvSpPr txBox="1"/>
          <p:nvPr/>
        </p:nvSpPr>
        <p:spPr>
          <a:xfrm>
            <a:off x="6781800" y="2240468"/>
            <a:ext cx="2301015" cy="707886"/>
          </a:xfrm>
          <a:prstGeom prst="rect">
            <a:avLst/>
          </a:prstGeom>
          <a:noFill/>
        </p:spPr>
        <p:txBody>
          <a:bodyPr wrap="none" rtlCol="0">
            <a:spAutoFit/>
          </a:bodyPr>
          <a:lstStyle/>
          <a:p>
            <a:r>
              <a:rPr lang="en-US" sz="2000" b="1" dirty="0"/>
              <a:t>Non-Value Added</a:t>
            </a:r>
          </a:p>
          <a:p>
            <a:r>
              <a:rPr lang="en-US" sz="2000" b="1" dirty="0"/>
              <a:t>Process Steps</a:t>
            </a:r>
          </a:p>
        </p:txBody>
      </p:sp>
      <p:sp>
        <p:nvSpPr>
          <p:cNvPr id="24" name="TextBox 23"/>
          <p:cNvSpPr txBox="1"/>
          <p:nvPr/>
        </p:nvSpPr>
        <p:spPr>
          <a:xfrm>
            <a:off x="130957" y="1476345"/>
            <a:ext cx="997389" cy="400110"/>
          </a:xfrm>
          <a:prstGeom prst="rect">
            <a:avLst/>
          </a:prstGeom>
          <a:noFill/>
        </p:spPr>
        <p:txBody>
          <a:bodyPr wrap="none" rtlCol="0">
            <a:spAutoFit/>
          </a:bodyPr>
          <a:lstStyle/>
          <a:p>
            <a:pPr algn="ctr"/>
            <a:r>
              <a:rPr lang="en-US" sz="2000" b="1" dirty="0"/>
              <a:t>Before</a:t>
            </a:r>
          </a:p>
        </p:txBody>
      </p:sp>
      <p:sp>
        <p:nvSpPr>
          <p:cNvPr id="25" name="TextBox 24"/>
          <p:cNvSpPr txBox="1"/>
          <p:nvPr/>
        </p:nvSpPr>
        <p:spPr>
          <a:xfrm>
            <a:off x="238358" y="2390745"/>
            <a:ext cx="782587" cy="400110"/>
          </a:xfrm>
          <a:prstGeom prst="rect">
            <a:avLst/>
          </a:prstGeom>
          <a:noFill/>
        </p:spPr>
        <p:txBody>
          <a:bodyPr wrap="none" rtlCol="0">
            <a:spAutoFit/>
          </a:bodyPr>
          <a:lstStyle/>
          <a:p>
            <a:pPr algn="ctr"/>
            <a:r>
              <a:rPr lang="en-US" sz="2000" b="1" dirty="0"/>
              <a:t>After</a:t>
            </a:r>
          </a:p>
        </p:txBody>
      </p:sp>
    </p:spTree>
    <p:extLst>
      <p:ext uri="{BB962C8B-B14F-4D97-AF65-F5344CB8AC3E}">
        <p14:creationId xmlns:p14="http://schemas.microsoft.com/office/powerpoint/2010/main" val="2903572038"/>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4294967295"/>
          </p:nvPr>
        </p:nvSpPr>
        <p:spPr>
          <a:xfrm>
            <a:off x="228600" y="844549"/>
            <a:ext cx="8686800" cy="4652963"/>
          </a:xfrm>
        </p:spPr>
        <p:txBody>
          <a:bodyPr/>
          <a:lstStyle/>
          <a:p>
            <a:pPr marL="0" indent="0">
              <a:spcBef>
                <a:spcPts val="600"/>
              </a:spcBef>
              <a:spcAft>
                <a:spcPts val="600"/>
              </a:spcAft>
              <a:buNone/>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Move people and materials </a:t>
            </a:r>
            <a:r>
              <a:rPr lang="en-US" altLang="en-US" sz="24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when and where needed</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 and as soon as possible</a:t>
            </a:r>
          </a:p>
          <a:p>
            <a:pPr marL="347663"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Are very </a:t>
            </a:r>
            <a:r>
              <a:rPr lang="en-US" altLang="en-US" sz="24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visual</a:t>
            </a:r>
            <a:r>
              <a:rPr lang="en-US" altLang="en-US" sz="2400" kern="12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000" i="1" kern="1200" dirty="0">
                <a:latin typeface="Calibri" panose="020F0502020204030204" pitchFamily="34" charset="0"/>
                <a:ea typeface="ＭＳ Ｐゴシック" panose="020B0600070205080204" pitchFamily="34" charset="-128"/>
                <a:cs typeface="Times New Roman" panose="02020603050405020304" pitchFamily="18" charset="0"/>
              </a:rPr>
              <a:t>(lines of visibility are unobstructed) </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with operators at one processing center able to monitor work at another</a:t>
            </a:r>
          </a:p>
          <a:p>
            <a:pPr marL="347663" lvl="1" indent="-347663">
              <a:spcBef>
                <a:spcPts val="600"/>
              </a:spcBef>
              <a:spcAft>
                <a:spcPts val="6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Manufacturing cells </a:t>
            </a:r>
          </a:p>
          <a:p>
            <a:pPr marL="804863" lvl="2"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rPr>
              <a:t>Process similar parts or components saving duplication of equipment and labor </a:t>
            </a:r>
          </a:p>
          <a:p>
            <a:pPr marL="804863" lvl="2" indent="-347663">
              <a:spcBef>
                <a:spcPts val="600"/>
              </a:spcBef>
              <a:spcAft>
                <a:spcPts val="600"/>
              </a:spcAft>
              <a:buClr>
                <a:srgbClr val="923222"/>
              </a:buClr>
              <a:buSzPct val="115000"/>
              <a:buFont typeface="Calibri" panose="020F0502020204030204" pitchFamily="34" charset="0"/>
              <a:buChar char="─"/>
            </a:pPr>
            <a:r>
              <a:rPr lang="en-US" altLang="en-US" sz="2400" dirty="0">
                <a:latin typeface="Calibri" panose="020F0502020204030204" pitchFamily="34" charset="0"/>
              </a:rPr>
              <a:t>Are often U-shaped to facilitate easier operator and material movements</a:t>
            </a:r>
          </a:p>
        </p:txBody>
      </p:sp>
      <p:sp>
        <p:nvSpPr>
          <p:cNvPr id="4" name="Rectangle 2"/>
          <p:cNvSpPr>
            <a:spLocks noGrp="1" noChangeArrowheads="1"/>
          </p:cNvSpPr>
          <p:nvPr>
            <p:ph type="title" idx="4294967295"/>
          </p:nvPr>
        </p:nvSpPr>
        <p:spPr>
          <a:xfrm>
            <a:off x="228600" y="192352"/>
            <a:ext cx="8915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a:lnSpc>
                <a:spcPct val="80000"/>
              </a:lnSpc>
              <a:buFont typeface="+mj-lt"/>
              <a:buAutoNum type="arabicPeriod" startAt="2"/>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LEAN Layout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664207" y="4809393"/>
            <a:ext cx="4479791" cy="2011616"/>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393"/>
            <a:ext cx="4664208" cy="2011616"/>
          </a:xfrm>
          <a:prstGeom prst="rect">
            <a:avLst/>
          </a:prstGeom>
        </p:spPr>
      </p:pic>
      <p:sp>
        <p:nvSpPr>
          <p:cNvPr id="7" name="Rectangle 6"/>
          <p:cNvSpPr/>
          <p:nvPr/>
        </p:nvSpPr>
        <p:spPr bwMode="auto">
          <a:xfrm>
            <a:off x="4541264" y="5962810"/>
            <a:ext cx="207469" cy="484094"/>
          </a:xfrm>
          <a:prstGeom prst="rect">
            <a:avLst/>
          </a:prstGeom>
          <a:solidFill>
            <a:schemeClr val="bg1"/>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pic>
        <p:nvPicPr>
          <p:cNvPr id="8" name="Picture 7"/>
          <p:cNvPicPr>
            <a:picLocks noChangeAspect="1"/>
          </p:cNvPicPr>
          <p:nvPr/>
        </p:nvPicPr>
        <p:blipFill rotWithShape="1">
          <a:blip r:embed="rId3"/>
          <a:srcRect l="34396" t="4836" r="54801" b="68428"/>
          <a:stretch/>
        </p:blipFill>
        <p:spPr>
          <a:xfrm>
            <a:off x="4433688" y="4910097"/>
            <a:ext cx="484094" cy="537882"/>
          </a:xfrm>
          <a:prstGeom prst="rect">
            <a:avLst/>
          </a:prstGeom>
        </p:spPr>
      </p:pic>
    </p:spTree>
    <p:extLst>
      <p:ext uri="{BB962C8B-B14F-4D97-AF65-F5344CB8AC3E}">
        <p14:creationId xmlns:p14="http://schemas.microsoft.com/office/powerpoint/2010/main" val="482257815"/>
      </p:ext>
    </p:extLst>
  </p:cSld>
  <p:clrMapOvr>
    <a:masterClrMapping/>
  </p:clrMapOvr>
  <p:transition spd="slow">
    <p:pull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835400"/>
            <a:ext cx="8686800" cy="2641600"/>
          </a:xfrm>
          <a:prstGeom prst="rect">
            <a:avLst/>
          </a:prstGeom>
          <a:ln>
            <a:solidFill>
              <a:schemeClr val="tx1"/>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35514"/>
            <a:ext cx="8686800" cy="2622086"/>
          </a:xfrm>
          <a:prstGeom prst="rect">
            <a:avLst/>
          </a:prstGeom>
          <a:ln>
            <a:solidFill>
              <a:schemeClr val="tx1"/>
            </a:solidFill>
          </a:ln>
        </p:spPr>
      </p:pic>
      <p:sp>
        <p:nvSpPr>
          <p:cNvPr id="10" name="Rectangle 2"/>
          <p:cNvSpPr>
            <a:spLocks noGrp="1" noChangeArrowheads="1"/>
          </p:cNvSpPr>
          <p:nvPr>
            <p:ph type="title" idx="4294967295"/>
          </p:nvPr>
        </p:nvSpPr>
        <p:spPr>
          <a:xfrm>
            <a:off x="228600" y="192352"/>
            <a:ext cx="8915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EXAMPLE:  LEAN Layout</a:t>
            </a:r>
            <a:endParaRPr lang="en-US" altLang="en-US" sz="20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11" name="TextBox 10"/>
          <p:cNvSpPr txBox="1"/>
          <p:nvPr/>
        </p:nvSpPr>
        <p:spPr>
          <a:xfrm>
            <a:off x="6953353" y="3288269"/>
            <a:ext cx="1877565" cy="276999"/>
          </a:xfrm>
          <a:prstGeom prst="rect">
            <a:avLst/>
          </a:prstGeom>
          <a:solidFill>
            <a:srgbClr val="FFFF00"/>
          </a:solidFill>
        </p:spPr>
        <p:txBody>
          <a:bodyPr wrap="none" lIns="0" tIns="0" rIns="0" bIns="0" rtlCol="0">
            <a:spAutoFit/>
          </a:bodyPr>
          <a:lstStyle/>
          <a:p>
            <a:r>
              <a:rPr lang="en-US" sz="1800" b="1" u="sng" dirty="0">
                <a:solidFill>
                  <a:srgbClr val="923222"/>
                </a:solidFill>
                <a:effectLst>
                  <a:outerShdw blurRad="38100" dist="38100" dir="2700000" algn="tl">
                    <a:srgbClr val="000000">
                      <a:alpha val="43137"/>
                    </a:srgbClr>
                  </a:outerShdw>
                </a:effectLst>
                <a:latin typeface="Calibri" panose="020F0502020204030204" pitchFamily="34" charset="0"/>
              </a:rPr>
              <a:t>Before LEAN Layout</a:t>
            </a:r>
          </a:p>
        </p:txBody>
      </p:sp>
      <p:sp>
        <p:nvSpPr>
          <p:cNvPr id="12" name="TextBox 11"/>
          <p:cNvSpPr txBox="1"/>
          <p:nvPr/>
        </p:nvSpPr>
        <p:spPr>
          <a:xfrm>
            <a:off x="7107441" y="6124601"/>
            <a:ext cx="1733360" cy="276999"/>
          </a:xfrm>
          <a:prstGeom prst="rect">
            <a:avLst/>
          </a:prstGeom>
          <a:solidFill>
            <a:srgbClr val="FFFF00"/>
          </a:solidFill>
        </p:spPr>
        <p:txBody>
          <a:bodyPr wrap="none" lIns="0" tIns="0" rIns="0" bIns="0" rtlCol="0">
            <a:spAutoFit/>
          </a:bodyPr>
          <a:lstStyle/>
          <a:p>
            <a:r>
              <a:rPr lang="en-US" sz="1800" b="1" u="sng" dirty="0">
                <a:solidFill>
                  <a:srgbClr val="923222"/>
                </a:solidFill>
                <a:effectLst>
                  <a:outerShdw blurRad="38100" dist="38100" dir="2700000" algn="tl">
                    <a:srgbClr val="000000">
                      <a:alpha val="43137"/>
                    </a:srgbClr>
                  </a:outerShdw>
                </a:effectLst>
                <a:latin typeface="Calibri" panose="020F0502020204030204" pitchFamily="34" charset="0"/>
              </a:rPr>
              <a:t>After LEAN Layout</a:t>
            </a:r>
          </a:p>
        </p:txBody>
      </p:sp>
      <p:sp>
        <p:nvSpPr>
          <p:cNvPr id="3" name="Rectangle 2"/>
          <p:cNvSpPr/>
          <p:nvPr/>
        </p:nvSpPr>
        <p:spPr>
          <a:xfrm>
            <a:off x="6667669" y="150167"/>
            <a:ext cx="2247731" cy="461665"/>
          </a:xfrm>
          <a:prstGeom prst="rect">
            <a:avLst/>
          </a:prstGeom>
        </p:spPr>
        <p:txBody>
          <a:bodyPr wrap="none">
            <a:spAutoFit/>
          </a:bodyPr>
          <a:lstStyle/>
          <a:p>
            <a:r>
              <a:rPr lang="en-US" altLang="en-US" i="1" dirty="0">
                <a:solidFill>
                  <a:srgbClr val="923222"/>
                </a:solidFill>
                <a:effectLst>
                  <a:outerShdw blurRad="38100" dist="38100" dir="2700000" algn="tl">
                    <a:srgbClr val="C0C0C0"/>
                  </a:outerShdw>
                </a:effectLst>
                <a:latin typeface="Calibri" panose="020F0502020204030204" pitchFamily="34" charset="0"/>
                <a:cs typeface="Arial" charset="0"/>
              </a:rPr>
              <a:t>(Sandwich Shop)</a:t>
            </a:r>
            <a:endParaRPr lang="en-US" dirty="0"/>
          </a:p>
        </p:txBody>
      </p:sp>
    </p:spTree>
    <p:extLst>
      <p:ext uri="{BB962C8B-B14F-4D97-AF65-F5344CB8AC3E}">
        <p14:creationId xmlns:p14="http://schemas.microsoft.com/office/powerpoint/2010/main" val="2980713910"/>
      </p:ext>
    </p:extLst>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228599" y="914400"/>
            <a:ext cx="8695267" cy="135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rPr>
              <a:t>Richard "Dick" (1909-1998) and Maurice "Mac" (1902-1971) McDonald first opened their restaurant in 1940, but re-created it in 1948 on the model of their "</a:t>
            </a:r>
            <a:r>
              <a:rPr kumimoji="0" lang="en-US" altLang="en-US" b="0" i="0" u="none" strike="noStrike" cap="none" normalizeH="0" baseline="0" dirty="0" err="1">
                <a:ln>
                  <a:noFill/>
                </a:ln>
                <a:solidFill>
                  <a:schemeClr val="tx1"/>
                </a:solidFill>
                <a:effectLst/>
                <a:latin typeface="Calibri" panose="020F0502020204030204" pitchFamily="34" charset="0"/>
              </a:rPr>
              <a:t>Speedee</a:t>
            </a:r>
            <a:r>
              <a:rPr kumimoji="0" lang="en-US" altLang="en-US" b="0" i="0" u="none" strike="noStrike" cap="none" normalizeH="0" baseline="0" dirty="0">
                <a:ln>
                  <a:noFill/>
                </a:ln>
                <a:solidFill>
                  <a:schemeClr val="tx1"/>
                </a:solidFill>
                <a:effectLst/>
                <a:latin typeface="Calibri" panose="020F0502020204030204" pitchFamily="34" charset="0"/>
              </a:rPr>
              <a:t> Service System".</a:t>
            </a:r>
          </a:p>
        </p:txBody>
      </p:sp>
      <p:sp>
        <p:nvSpPr>
          <p:cNvPr id="10" name="Rectangle 2"/>
          <p:cNvSpPr>
            <a:spLocks noGrp="1" noChangeArrowheads="1"/>
          </p:cNvSpPr>
          <p:nvPr>
            <p:ph type="title" idx="4294967295"/>
          </p:nvPr>
        </p:nvSpPr>
        <p:spPr>
          <a:xfrm>
            <a:off x="4686300" y="192352"/>
            <a:ext cx="42291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200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(McDonalds - </a:t>
            </a:r>
            <a:r>
              <a:rPr lang="en-US" altLang="en-US" sz="2000" i="1" kern="1200" dirty="0" err="1">
                <a:solidFill>
                  <a:srgbClr val="923222"/>
                </a:solidFill>
                <a:effectLst>
                  <a:outerShdw blurRad="38100" dist="38100" dir="2700000" algn="tl">
                    <a:srgbClr val="C0C0C0"/>
                  </a:outerShdw>
                </a:effectLst>
                <a:latin typeface="Calibri" panose="020F0502020204030204" pitchFamily="34" charset="0"/>
                <a:ea typeface="+mn-ea"/>
                <a:cs typeface="Arial" charset="0"/>
              </a:rPr>
              <a:t>Speedee</a:t>
            </a:r>
            <a:r>
              <a:rPr lang="en-US" altLang="en-US" sz="200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 Service System)</a:t>
            </a:r>
          </a:p>
        </p:txBody>
      </p:sp>
      <p:pic>
        <p:nvPicPr>
          <p:cNvPr id="8" name="Picture 7"/>
          <p:cNvPicPr>
            <a:picLocks noChangeAspect="1"/>
          </p:cNvPicPr>
          <p:nvPr/>
        </p:nvPicPr>
        <p:blipFill rotWithShape="1">
          <a:blip r:embed="rId2"/>
          <a:srcRect t="6949"/>
          <a:stretch/>
        </p:blipFill>
        <p:spPr>
          <a:xfrm>
            <a:off x="5000413" y="2168199"/>
            <a:ext cx="3923454" cy="2607734"/>
          </a:xfrm>
          <a:prstGeom prst="rect">
            <a:avLst/>
          </a:prstGeom>
        </p:spPr>
      </p:pic>
      <p:sp>
        <p:nvSpPr>
          <p:cNvPr id="11" name="Rectangle 10"/>
          <p:cNvSpPr/>
          <p:nvPr/>
        </p:nvSpPr>
        <p:spPr>
          <a:xfrm>
            <a:off x="3721875" y="5032490"/>
            <a:ext cx="4183774" cy="461665"/>
          </a:xfrm>
          <a:prstGeom prst="rect">
            <a:avLst/>
          </a:prstGeom>
          <a:noFill/>
        </p:spPr>
        <p:txBody>
          <a:bodyPr wrap="none">
            <a:spAutoFit/>
          </a:bodyPr>
          <a:lstStyle/>
          <a:p>
            <a:r>
              <a:rPr lang="en-US" u="sng" dirty="0">
                <a:solidFill>
                  <a:srgbClr val="923222"/>
                </a:solidFill>
                <a:uFill>
                  <a:solidFill>
                    <a:schemeClr val="tx1"/>
                  </a:solidFill>
                </a:uFill>
                <a:latin typeface="Calibri" panose="020F0502020204030204" pitchFamily="34" charset="0"/>
                <a:ea typeface="Calibri" panose="020F0502020204030204" pitchFamily="34" charset="0"/>
                <a:cs typeface="Calibri" panose="020F0502020204030204" pitchFamily="34" charset="0"/>
                <a:hlinkClick r:id="rId3"/>
              </a:rPr>
              <a:t>https://youtu.be/jTageuhPfAM</a:t>
            </a:r>
            <a:endParaRPr lang="en-US" u="sng" dirty="0">
              <a:solidFill>
                <a:srgbClr val="923222"/>
              </a:solidFill>
              <a:uFill>
                <a:solidFill>
                  <a:schemeClr val="tx1"/>
                </a:solidFill>
              </a:uFill>
              <a:latin typeface="Calibri" panose="020F0502020204030204" pitchFamily="34" charset="0"/>
              <a:cs typeface="Calibri" panose="020F0502020204030204" pitchFamily="34" charset="0"/>
            </a:endParaRPr>
          </a:p>
        </p:txBody>
      </p:sp>
      <p:sp>
        <p:nvSpPr>
          <p:cNvPr id="12" name="Rectangle 11"/>
          <p:cNvSpPr/>
          <p:nvPr/>
        </p:nvSpPr>
        <p:spPr>
          <a:xfrm>
            <a:off x="3721875" y="5584098"/>
            <a:ext cx="4116704" cy="461665"/>
          </a:xfrm>
          <a:prstGeom prst="rect">
            <a:avLst/>
          </a:prstGeom>
          <a:noFill/>
        </p:spPr>
        <p:txBody>
          <a:bodyPr wrap="none">
            <a:spAutoFit/>
          </a:bodyPr>
          <a:lstStyle/>
          <a:p>
            <a:r>
              <a:rPr lang="en-US" b="1" u="sng" dirty="0">
                <a:ln>
                  <a:solidFill>
                    <a:schemeClr val="bg1"/>
                  </a:solidFill>
                </a:ln>
                <a:solidFill>
                  <a:srgbClr val="923222"/>
                </a:solidFill>
                <a:uFill>
                  <a:solidFill>
                    <a:schemeClr val="tx1"/>
                  </a:solidFill>
                </a:uFill>
                <a:latin typeface="Calibri" panose="020F0502020204030204" pitchFamily="34" charset="0"/>
                <a:ea typeface="Calibri" panose="020F0502020204030204" pitchFamily="34" charset="0"/>
                <a:cs typeface="Calibri" panose="020F0502020204030204" pitchFamily="34" charset="0"/>
                <a:hlinkClick r:id="rId4"/>
              </a:rPr>
              <a:t>https://youtu.be/t--nPZLDFOU</a:t>
            </a:r>
            <a:endParaRPr lang="en-US" b="1" u="sng" dirty="0">
              <a:ln>
                <a:solidFill>
                  <a:schemeClr val="bg1"/>
                </a:solidFill>
              </a:ln>
              <a:solidFill>
                <a:srgbClr val="923222"/>
              </a:solidFill>
              <a:uFill>
                <a:solidFill>
                  <a:schemeClr val="tx1"/>
                </a:solidFill>
              </a:uFill>
              <a:latin typeface="Calibri" panose="020F0502020204030204" pitchFamily="34" charset="0"/>
              <a:ea typeface="Calibri" panose="020F0502020204030204" pitchFamily="34" charset="0"/>
              <a:cs typeface="Calibri" panose="020F0502020204030204" pitchFamily="34" charset="0"/>
            </a:endParaRPr>
          </a:p>
        </p:txBody>
      </p:sp>
      <p:sp>
        <p:nvSpPr>
          <p:cNvPr id="14" name="Rectangle 3"/>
          <p:cNvSpPr>
            <a:spLocks noChangeArrowheads="1"/>
          </p:cNvSpPr>
          <p:nvPr/>
        </p:nvSpPr>
        <p:spPr bwMode="auto">
          <a:xfrm>
            <a:off x="228600" y="5053657"/>
            <a:ext cx="8686800" cy="138524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rPr>
              <a:t>The McDonalds LEAN</a:t>
            </a:r>
            <a:r>
              <a:rPr kumimoji="0" lang="en-US" altLang="en-US" sz="2000" b="0" i="0" u="none" strike="noStrike" cap="none" normalizeH="0" dirty="0">
                <a:ln>
                  <a:noFill/>
                </a:ln>
                <a:solidFill>
                  <a:schemeClr val="tx1"/>
                </a:solidFill>
                <a:effectLst/>
                <a:latin typeface="Calibri" panose="020F0502020204030204" pitchFamily="34" charset="0"/>
              </a:rPr>
              <a:t> Layout = </a:t>
            </a:r>
          </a:p>
          <a:p>
            <a:pPr marL="0" marR="0" lvl="0" indent="0" algn="l" defTabSz="914400" rtl="0" eaLnBrk="0" fontAlgn="t" latinLnBrk="0" hangingPunct="0">
              <a:lnSpc>
                <a:spcPct val="100000"/>
              </a:lnSpc>
              <a:spcBef>
                <a:spcPct val="0"/>
              </a:spcBef>
              <a:spcAft>
                <a:spcPct val="0"/>
              </a:spcAft>
              <a:buClrTx/>
              <a:buSzTx/>
              <a:buFontTx/>
              <a:buNone/>
              <a:tabLst/>
            </a:pPr>
            <a:endParaRPr lang="en-US" altLang="en-US" sz="2000" baseline="0" dirty="0">
              <a:latin typeface="Calibri" panose="020F0502020204030204"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2000" b="0" i="0" u="none" strike="noStrike" cap="none" normalizeH="0" dirty="0">
                <a:ln>
                  <a:noFill/>
                </a:ln>
                <a:solidFill>
                  <a:schemeClr val="tx1"/>
                </a:solidFill>
                <a:effectLst/>
                <a:latin typeface="Calibri" panose="020F0502020204030204" pitchFamily="34" charset="0"/>
              </a:rPr>
              <a:t>The LEAN Layout in operation = </a:t>
            </a:r>
          </a:p>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ndParaRPr>
          </a:p>
        </p:txBody>
      </p:sp>
      <p:sp>
        <p:nvSpPr>
          <p:cNvPr id="15" name="Rectangle 3"/>
          <p:cNvSpPr>
            <a:spLocks noChangeArrowheads="1"/>
          </p:cNvSpPr>
          <p:nvPr/>
        </p:nvSpPr>
        <p:spPr bwMode="auto">
          <a:xfrm>
            <a:off x="228600" y="2500993"/>
            <a:ext cx="4343400" cy="1942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rPr>
              <a:t>The </a:t>
            </a:r>
            <a:r>
              <a:rPr kumimoji="0" lang="en-US" altLang="en-US" sz="2000" b="0" i="0" u="none" strike="noStrike" cap="none" normalizeH="0" baseline="0" dirty="0" err="1">
                <a:ln>
                  <a:noFill/>
                </a:ln>
                <a:solidFill>
                  <a:schemeClr val="tx1"/>
                </a:solidFill>
                <a:effectLst/>
                <a:latin typeface="Calibri" panose="020F0502020204030204" pitchFamily="34" charset="0"/>
              </a:rPr>
              <a:t>Speedee</a:t>
            </a:r>
            <a:r>
              <a:rPr kumimoji="0" lang="en-US" altLang="en-US" sz="2000" b="0" i="0" u="none" strike="noStrike" cap="none" normalizeH="0" baseline="0" dirty="0">
                <a:ln>
                  <a:noFill/>
                </a:ln>
                <a:solidFill>
                  <a:schemeClr val="tx1"/>
                </a:solidFill>
                <a:effectLst/>
                <a:latin typeface="Calibri" panose="020F0502020204030204" pitchFamily="34" charset="0"/>
              </a:rPr>
              <a:t> Service System applied the principles of a LEAN Layout to fast food preparation, and formed the foundation of what Ray Kroc would later leverage into the world's largest food outlet chain, “McDonalds”.</a:t>
            </a:r>
          </a:p>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libri" panose="020F0502020204030204" pitchFamily="34" charset="0"/>
            </a:endParaRPr>
          </a:p>
        </p:txBody>
      </p:sp>
      <p:sp>
        <p:nvSpPr>
          <p:cNvPr id="13" name="Rectangle 2"/>
          <p:cNvSpPr>
            <a:spLocks noGrp="1" noChangeArrowheads="1"/>
          </p:cNvSpPr>
          <p:nvPr>
            <p:ph type="title" idx="4294967295"/>
          </p:nvPr>
        </p:nvSpPr>
        <p:spPr>
          <a:xfrm>
            <a:off x="228600" y="192352"/>
            <a:ext cx="4343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EXAMPLE:  LEAN Layout</a:t>
            </a:r>
            <a:endParaRPr lang="en-US" altLang="en-US" sz="20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3" name="TextBox 2"/>
          <p:cNvSpPr txBox="1"/>
          <p:nvPr/>
        </p:nvSpPr>
        <p:spPr>
          <a:xfrm>
            <a:off x="7763934" y="5257800"/>
            <a:ext cx="788999" cy="215444"/>
          </a:xfrm>
          <a:prstGeom prst="rect">
            <a:avLst/>
          </a:prstGeom>
          <a:noFill/>
        </p:spPr>
        <p:txBody>
          <a:bodyPr wrap="none" rtlCol="0">
            <a:spAutoFit/>
          </a:bodyPr>
          <a:lstStyle/>
          <a:p>
            <a:r>
              <a:rPr lang="en-US" sz="800" dirty="0">
                <a:latin typeface="Calibri" panose="020F0502020204030204" pitchFamily="34" charset="0"/>
              </a:rPr>
              <a:t>(2:50 minutes)</a:t>
            </a:r>
          </a:p>
        </p:txBody>
      </p:sp>
      <p:sp>
        <p:nvSpPr>
          <p:cNvPr id="16" name="TextBox 15"/>
          <p:cNvSpPr txBox="1"/>
          <p:nvPr/>
        </p:nvSpPr>
        <p:spPr>
          <a:xfrm>
            <a:off x="7763934" y="5765800"/>
            <a:ext cx="788999" cy="215444"/>
          </a:xfrm>
          <a:prstGeom prst="rect">
            <a:avLst/>
          </a:prstGeom>
          <a:noFill/>
        </p:spPr>
        <p:txBody>
          <a:bodyPr wrap="none" rtlCol="0">
            <a:spAutoFit/>
          </a:bodyPr>
          <a:lstStyle/>
          <a:p>
            <a:r>
              <a:rPr lang="en-US" sz="800" dirty="0">
                <a:latin typeface="Calibri" panose="020F0502020204030204" pitchFamily="34" charset="0"/>
              </a:rPr>
              <a:t>(1:26 minutes)</a:t>
            </a:r>
          </a:p>
        </p:txBody>
      </p:sp>
      <p:sp>
        <p:nvSpPr>
          <p:cNvPr id="6" name="TextBox 5"/>
          <p:cNvSpPr txBox="1"/>
          <p:nvPr/>
        </p:nvSpPr>
        <p:spPr>
          <a:xfrm>
            <a:off x="3424891" y="6192679"/>
            <a:ext cx="2294218" cy="246221"/>
          </a:xfrm>
          <a:prstGeom prst="rect">
            <a:avLst/>
          </a:prstGeom>
          <a:noFill/>
        </p:spPr>
        <p:txBody>
          <a:bodyPr wrap="none" rtlCol="0">
            <a:spAutoFit/>
          </a:bodyPr>
          <a:lstStyle/>
          <a:p>
            <a:r>
              <a:rPr lang="en-US" sz="1000" i="1" dirty="0">
                <a:latin typeface="Calibri" panose="020F0502020204030204" pitchFamily="34" charset="0"/>
              </a:rPr>
              <a:t>Excerpted from the movie “The Founder”</a:t>
            </a:r>
          </a:p>
        </p:txBody>
      </p:sp>
    </p:spTree>
    <p:extLst>
      <p:ext uri="{BB962C8B-B14F-4D97-AF65-F5344CB8AC3E}">
        <p14:creationId xmlns:p14="http://schemas.microsoft.com/office/powerpoint/2010/main" val="1590914381"/>
      </p:ext>
    </p:extLst>
  </p:cSld>
  <p:clrMapOvr>
    <a:masterClrMapping/>
  </p:clrMapOvr>
  <p:transition spd="slow">
    <p:pull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3" name="Group 5"/>
          <p:cNvGraphicFramePr>
            <a:graphicFrameLocks noGrp="1"/>
          </p:cNvGraphicFramePr>
          <p:nvPr>
            <p:extLst>
              <p:ext uri="{D42A27DB-BD31-4B8C-83A1-F6EECF244321}">
                <p14:modId xmlns:p14="http://schemas.microsoft.com/office/powerpoint/2010/main" val="3643030362"/>
              </p:ext>
            </p:extLst>
          </p:nvPr>
        </p:nvGraphicFramePr>
        <p:xfrm>
          <a:off x="228600" y="1586480"/>
          <a:ext cx="8686800" cy="4334750"/>
        </p:xfrm>
        <a:graphic>
          <a:graphicData uri="http://schemas.openxmlformats.org/drawingml/2006/table">
            <a:tbl>
              <a:tblPr/>
              <a:tblGrid>
                <a:gridCol w="2010594">
                  <a:extLst>
                    <a:ext uri="{9D8B030D-6E8A-4147-A177-3AD203B41FA5}">
                      <a16:colId xmlns:a16="http://schemas.microsoft.com/office/drawing/2014/main" val="20000"/>
                    </a:ext>
                  </a:extLst>
                </a:gridCol>
                <a:gridCol w="6676206">
                  <a:extLst>
                    <a:ext uri="{9D8B030D-6E8A-4147-A177-3AD203B41FA5}">
                      <a16:colId xmlns:a16="http://schemas.microsoft.com/office/drawing/2014/main" val="20001"/>
                    </a:ext>
                  </a:extLst>
                </a:gridCol>
              </a:tblGrid>
              <a:tr h="46474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Japanese S-Term</a:t>
                      </a:r>
                      <a:endParaRPr kumimoji="0" lang="en-US" sz="1000" b="1"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rgbClr val="FF0000"/>
                          </a:solidFill>
                          <a:effectLst/>
                          <a:latin typeface="Calibri" panose="020F0502020204030204" pitchFamily="34" charset="0"/>
                          <a:ea typeface="ＭＳ Ｐゴシック" pitchFamily="-105" charset="-128"/>
                          <a:cs typeface="Times New Roman" pitchFamily="18" charset="0"/>
                        </a:rPr>
                        <a:t>(Don’t worry about these terms)</a:t>
                      </a:r>
                      <a:endParaRPr kumimoji="0" lang="en-US" sz="2000" b="0" i="0" u="none" strike="noStrike" cap="none" normalizeH="0" baseline="0" dirty="0">
                        <a:ln>
                          <a:noFill/>
                        </a:ln>
                        <a:solidFill>
                          <a:srgbClr val="FF0000"/>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English S-Term</a:t>
                      </a:r>
                      <a:endParaRPr kumimoji="0" lang="en-US" sz="1000" b="1"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rgbClr val="FF0000"/>
                          </a:solidFill>
                          <a:effectLst/>
                          <a:latin typeface="Calibri" panose="020F0502020204030204" pitchFamily="34" charset="0"/>
                          <a:ea typeface="ＭＳ Ｐゴシック" pitchFamily="-105" charset="-128"/>
                          <a:cs typeface="Times New Roman" pitchFamily="18" charset="0"/>
                        </a:rPr>
                        <a:t>(Only study these terms)</a:t>
                      </a:r>
                      <a:endParaRPr kumimoji="0" lang="en-US" sz="2000" b="1" i="0" u="none" strike="noStrike" cap="none" normalizeH="0" baseline="0" dirty="0">
                        <a:ln>
                          <a:noFill/>
                        </a:ln>
                        <a:solidFill>
                          <a:srgbClr val="FF0000"/>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0"/>
                  </a:ext>
                </a:extLst>
              </a:tr>
              <a:tr h="75722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1. </a:t>
                      </a:r>
                      <a:r>
                        <a:rPr kumimoji="0" lang="en-US" sz="2000" b="1" i="0" u="none" strike="noStrike" cap="none" normalizeH="0" baseline="0" dirty="0" err="1">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Seiri</a:t>
                      </a:r>
                      <a:endPar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mj-lt"/>
                        <a:buNone/>
                        <a:tabLst/>
                      </a:pPr>
                      <a:r>
                        <a:rPr kumimoji="0" lang="en-US" sz="2000" b="1" i="0" u="sng" strike="noStrike" cap="none" normalizeH="0" baseline="0" dirty="0">
                          <a:ln>
                            <a:noFill/>
                          </a:ln>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itchFamily="-105" charset="-128"/>
                          <a:cs typeface="Times New Roman" pitchFamily="18" charset="0"/>
                        </a:rPr>
                        <a:t>Sort</a:t>
                      </a: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ea typeface="ＭＳ Ｐゴシック" pitchFamily="-105" charset="-128"/>
                          <a:cs typeface="Times New Roman" pitchFamily="18" charset="0"/>
                        </a:rPr>
                        <a:t> </a:t>
                      </a:r>
                      <a:r>
                        <a:rPr kumimoji="0" lang="en-US" sz="2000" b="0"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Keep only necessary items in the workplace, eliminate the rest</a:t>
                      </a: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722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2. </a:t>
                      </a:r>
                      <a:r>
                        <a:rPr kumimoji="0" lang="en-US" sz="2000" b="1" i="0" u="none" strike="noStrike" cap="none" normalizeH="0" baseline="0" dirty="0" err="1">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Seiton</a:t>
                      </a:r>
                      <a:endPar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sng" strike="noStrike" kern="1200" cap="none" normalizeH="0" baseline="0" dirty="0">
                          <a:ln>
                            <a:noFill/>
                          </a:ln>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itchFamily="-105" charset="-128"/>
                          <a:cs typeface="Times New Roman" pitchFamily="18" charset="0"/>
                        </a:rPr>
                        <a:t>Set in Order</a:t>
                      </a:r>
                      <a:r>
                        <a:rPr kumimoji="0" lang="en-US" sz="2000" b="0" i="0" u="none" strike="noStrike" kern="1200" cap="none" normalizeH="0" baseline="0" dirty="0">
                          <a:ln>
                            <a:noFill/>
                          </a:ln>
                          <a:solidFill>
                            <a:srgbClr val="923222"/>
                          </a:solidFill>
                          <a:effectLst/>
                          <a:latin typeface="Calibri" panose="020F0502020204030204" pitchFamily="34" charset="0"/>
                          <a:ea typeface="ＭＳ Ｐゴシック" pitchFamily="-105" charset="-128"/>
                          <a:cs typeface="Times New Roman" pitchFamily="18" charset="0"/>
                        </a:rPr>
                        <a:t> </a:t>
                      </a:r>
                      <a:r>
                        <a:rPr kumimoji="0" lang="en-US" sz="2000" b="0"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Organize and arrange items to promote an efficient workflow</a:t>
                      </a:r>
                      <a:endParaRPr kumimoji="0" lang="en-US" sz="2000" b="0" i="0" u="none" strike="noStrike" cap="none" normalizeH="0" baseline="0" dirty="0">
                        <a:ln>
                          <a:noFill/>
                        </a:ln>
                        <a:solidFill>
                          <a:schemeClr val="tx1"/>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722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3. </a:t>
                      </a:r>
                      <a:r>
                        <a:rPr kumimoji="0" lang="en-US" sz="2000" b="1" i="0" u="none" strike="noStrike" cap="none" normalizeH="0" baseline="0" dirty="0" err="1">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Seiso</a:t>
                      </a:r>
                      <a:endPar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sng" strike="noStrike" kern="1200" cap="none" normalizeH="0" baseline="0" dirty="0">
                          <a:ln>
                            <a:noFill/>
                          </a:ln>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itchFamily="-105" charset="-128"/>
                          <a:cs typeface="Times New Roman" pitchFamily="18" charset="0"/>
                        </a:rPr>
                        <a:t>Shine</a:t>
                      </a:r>
                      <a:r>
                        <a:rPr kumimoji="0" lang="en-US" sz="2000" b="0"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 Clean the work area so it is neat and tidy</a:t>
                      </a:r>
                      <a:endParaRPr kumimoji="0" lang="en-US" sz="2000" b="0" i="0" u="none" strike="noStrike" cap="none" normalizeH="0" baseline="0" dirty="0">
                        <a:ln>
                          <a:noFill/>
                        </a:ln>
                        <a:solidFill>
                          <a:schemeClr val="tx1"/>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722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4. </a:t>
                      </a:r>
                      <a:r>
                        <a:rPr kumimoji="0" lang="en-US" sz="2000" b="1" i="0" u="none" strike="noStrike" cap="none" normalizeH="0" baseline="0" dirty="0" err="1">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Seiketsu</a:t>
                      </a:r>
                      <a:endPar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sng" strike="noStrike" kern="1200" cap="none" normalizeH="0" baseline="0" dirty="0">
                          <a:ln>
                            <a:noFill/>
                          </a:ln>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itchFamily="-105" charset="-128"/>
                          <a:cs typeface="Times New Roman" pitchFamily="18" charset="0"/>
                        </a:rPr>
                        <a:t>Standardize</a:t>
                      </a:r>
                      <a:r>
                        <a:rPr kumimoji="0" lang="en-US" sz="2000" b="0"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 Schedule regular cleaning and maintenance</a:t>
                      </a:r>
                      <a:endParaRPr kumimoji="0" lang="en-US" sz="2000" b="0" i="0" u="none" strike="noStrike" cap="none" normalizeH="0" baseline="0" dirty="0">
                        <a:ln>
                          <a:noFill/>
                        </a:ln>
                        <a:solidFill>
                          <a:schemeClr val="tx1"/>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722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5. </a:t>
                      </a:r>
                      <a:r>
                        <a:rPr kumimoji="0" lang="en-US" sz="2000" b="1" i="0" u="none" strike="noStrike" cap="none" normalizeH="0" baseline="0" dirty="0" err="1">
                          <a:ln>
                            <a:noFill/>
                          </a:ln>
                          <a:solidFill>
                            <a:schemeClr val="bg1">
                              <a:lumMod val="75000"/>
                            </a:schemeClr>
                          </a:solidFill>
                          <a:effectLst/>
                          <a:latin typeface="Calibri" panose="020F0502020204030204" pitchFamily="34" charset="0"/>
                          <a:ea typeface="ＭＳ Ｐゴシック" pitchFamily="-105" charset="-128"/>
                          <a:cs typeface="Times New Roman" pitchFamily="18" charset="0"/>
                        </a:rPr>
                        <a:t>Shitsuke</a:t>
                      </a:r>
                      <a:endParaRPr kumimoji="0" lang="en-US" sz="2000" b="1" i="0" u="none" strike="noStrike" cap="none" normalizeH="0" baseline="0" dirty="0">
                        <a:ln>
                          <a:noFill/>
                        </a:ln>
                        <a:solidFill>
                          <a:schemeClr val="bg1">
                            <a:lumMod val="75000"/>
                          </a:schemeClr>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sng" strike="noStrike" kern="1200" cap="none" normalizeH="0" baseline="0" dirty="0">
                          <a:ln>
                            <a:noFill/>
                          </a:ln>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itchFamily="-105" charset="-128"/>
                          <a:cs typeface="Times New Roman" pitchFamily="18" charset="0"/>
                        </a:rPr>
                        <a:t>Sustain</a:t>
                      </a:r>
                      <a:r>
                        <a:rPr kumimoji="0" lang="en-US" sz="2000" b="0"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 Stick to the rules.  Maintain and review the standards</a:t>
                      </a:r>
                      <a:endParaRPr kumimoji="0" lang="en-US" sz="2000" b="0" i="0" u="none" strike="noStrike" cap="none" normalizeH="0" baseline="0" dirty="0">
                        <a:ln>
                          <a:noFill/>
                        </a:ln>
                        <a:solidFill>
                          <a:schemeClr val="tx1"/>
                        </a:solidFill>
                        <a:effectLst/>
                        <a:latin typeface="Calibri" panose="020F0502020204030204" pitchFamily="34" charset="0"/>
                        <a:ea typeface="ＭＳ Ｐゴシック" pitchFamily="-105" charset="-128"/>
                      </a:endParaRPr>
                    </a:p>
                  </a:txBody>
                  <a:tcPr marL="45720" marR="4572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Rectangle 2"/>
          <p:cNvSpPr>
            <a:spLocks noGrp="1" noChangeArrowheads="1"/>
          </p:cNvSpPr>
          <p:nvPr>
            <p:ph type="title" idx="4294967295"/>
          </p:nvPr>
        </p:nvSpPr>
        <p:spPr>
          <a:xfrm>
            <a:off x="228600" y="192352"/>
            <a:ext cx="8915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The Five-S’s 	</a:t>
            </a:r>
          </a:p>
        </p:txBody>
      </p:sp>
      <p:sp>
        <p:nvSpPr>
          <p:cNvPr id="3" name="Rectangle 2"/>
          <p:cNvSpPr/>
          <p:nvPr/>
        </p:nvSpPr>
        <p:spPr>
          <a:xfrm>
            <a:off x="4572000" y="73223"/>
            <a:ext cx="4097867" cy="615553"/>
          </a:xfrm>
          <a:prstGeom prst="rect">
            <a:avLst/>
          </a:prstGeom>
          <a:solidFill>
            <a:srgbClr val="FFFF00"/>
          </a:solidFill>
        </p:spPr>
        <p:txBody>
          <a:bodyPr wrap="square" lIns="0" tIns="0" rIns="0" bIns="0" anchor="ctr" anchorCtr="1">
            <a:spAutoFit/>
          </a:bodyPr>
          <a:lstStyle/>
          <a:p>
            <a:pPr algn="ctr"/>
            <a:r>
              <a:rPr lang="en-US" sz="2000" b="1" dirty="0">
                <a:latin typeface="Calibri" panose="020F0502020204030204" pitchFamily="34" charset="0"/>
                <a:ea typeface="SimSun" panose="02010600030101010101" pitchFamily="2" charset="-122"/>
                <a:cs typeface="Times New Roman" panose="02020603050405020304" pitchFamily="18" charset="0"/>
              </a:rPr>
              <a:t>These were originally Japanese words relating to industrial housekeeping</a:t>
            </a:r>
            <a:endParaRPr lang="en-US" sz="2000" b="1" dirty="0"/>
          </a:p>
        </p:txBody>
      </p:sp>
      <p:sp>
        <p:nvSpPr>
          <p:cNvPr id="4" name="Rectangle 3"/>
          <p:cNvSpPr/>
          <p:nvPr/>
        </p:nvSpPr>
        <p:spPr>
          <a:xfrm>
            <a:off x="228600" y="843070"/>
            <a:ext cx="8686800" cy="757130"/>
          </a:xfrm>
          <a:prstGeom prst="rect">
            <a:avLst/>
          </a:prstGeom>
        </p:spPr>
        <p:txBody>
          <a:bodyPr wrap="square">
            <a:spAutoFit/>
          </a:bodyPr>
          <a:lstStyle/>
          <a:p>
            <a:pPr>
              <a:lnSpc>
                <a:spcPct val="90000"/>
              </a:lnSpc>
            </a:pPr>
            <a:r>
              <a:rPr lang="en-US" dirty="0">
                <a:latin typeface="Calibri" panose="020F0502020204030204" pitchFamily="34" charset="0"/>
                <a:cs typeface="Calibri" panose="020F0502020204030204" pitchFamily="34" charset="0"/>
              </a:rPr>
              <a:t>5-S, or the five pillars of the visual workplace, is a systematic process of workplace organization.</a:t>
            </a:r>
          </a:p>
        </p:txBody>
      </p:sp>
      <p:sp>
        <p:nvSpPr>
          <p:cNvPr id="8" name="TextBox 7"/>
          <p:cNvSpPr txBox="1"/>
          <p:nvPr/>
        </p:nvSpPr>
        <p:spPr>
          <a:xfrm>
            <a:off x="901874" y="6008013"/>
            <a:ext cx="7340251" cy="430887"/>
          </a:xfrm>
          <a:prstGeom prst="rect">
            <a:avLst/>
          </a:prstGeom>
          <a:solidFill>
            <a:schemeClr val="accent5">
              <a:lumMod val="40000"/>
              <a:lumOff val="6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wrap="square" tIns="91440" bIns="91440" rtlCol="0">
            <a:spAutoFit/>
          </a:bodyPr>
          <a:lstStyle/>
          <a:p>
            <a:pPr algn="ctr"/>
            <a:r>
              <a:rPr lang="en-US" sz="1600" b="1" dirty="0"/>
              <a:t>“There is a place for everything, and everything should be in its’ place”</a:t>
            </a:r>
          </a:p>
        </p:txBody>
      </p:sp>
    </p:spTree>
    <p:extLst>
      <p:ext uri="{BB962C8B-B14F-4D97-AF65-F5344CB8AC3E}">
        <p14:creationId xmlns:p14="http://schemas.microsoft.com/office/powerpoint/2010/main" val="1215294464"/>
      </p:ext>
    </p:extLst>
  </p:cSld>
  <p:clrMapOvr>
    <a:masterClrMapping/>
  </p:clrMapOvr>
  <p:transition spd="slow">
    <p:pull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6"/>
          <p:cNvSpPr txBox="1">
            <a:spLocks noChangeArrowheads="1"/>
          </p:cNvSpPr>
          <p:nvPr/>
        </p:nvSpPr>
        <p:spPr bwMode="auto">
          <a:xfrm>
            <a:off x="228600" y="914400"/>
            <a:ext cx="8686800" cy="5219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0"/>
              </a:spcBef>
              <a:spcAft>
                <a:spcPts val="1200"/>
              </a:spcAft>
              <a:buClr>
                <a:srgbClr val="FF6600"/>
              </a:buClr>
              <a:buSzPct val="100000"/>
              <a:buFont typeface="Wingdings" charset="2"/>
              <a:buChar char="§"/>
              <a:defRPr sz="2400" kern="1200">
                <a:solidFill>
                  <a:schemeClr val="tx1"/>
                </a:solidFill>
                <a:latin typeface="Arial" pitchFamily="34" charset="0"/>
                <a:ea typeface="+mn-ea"/>
                <a:cs typeface="Arial" pitchFamily="34" charset="0"/>
              </a:defRPr>
            </a:lvl1pPr>
            <a:lvl2pPr marL="657225" indent="-246063" algn="l" rtl="0" eaLnBrk="0" fontAlgn="base" hangingPunct="0">
              <a:spcBef>
                <a:spcPts val="0"/>
              </a:spcBef>
              <a:spcAft>
                <a:spcPts val="1200"/>
              </a:spcAft>
              <a:buClr>
                <a:schemeClr val="tx1"/>
              </a:buClr>
              <a:buFont typeface="Arial"/>
              <a:buChar char="•"/>
              <a:defRPr sz="2000" kern="1200">
                <a:solidFill>
                  <a:srgbClr val="1F497D"/>
                </a:solidFill>
                <a:latin typeface="Arial" pitchFamily="34" charset="0"/>
                <a:ea typeface="+mn-ea"/>
                <a:cs typeface="Arial" pitchFamily="34" charset="0"/>
              </a:defRPr>
            </a:lvl2pPr>
            <a:lvl3pPr marL="922338" indent="-219075" algn="l" rtl="0" eaLnBrk="0" fontAlgn="base" hangingPunct="0">
              <a:spcBef>
                <a:spcPts val="0"/>
              </a:spcBef>
              <a:spcAft>
                <a:spcPts val="1200"/>
              </a:spcAft>
              <a:buClr>
                <a:schemeClr val="tx2"/>
              </a:buClr>
              <a:buSzPct val="80000"/>
              <a:buFont typeface="Wingdings" pitchFamily="2" charset="2"/>
              <a:buChar char="Ø"/>
              <a:defRPr sz="1800" kern="1200">
                <a:solidFill>
                  <a:schemeClr val="accent6">
                    <a:lumMod val="50000"/>
                  </a:schemeClr>
                </a:solidFill>
                <a:latin typeface="Arial" pitchFamily="34" charset="0"/>
                <a:ea typeface="+mn-ea"/>
                <a:cs typeface="Arial" pitchFamily="34" charset="0"/>
              </a:defRPr>
            </a:lvl3pPr>
            <a:lvl4pPr marL="1179513" indent="-200025" algn="l" rtl="0" eaLnBrk="0" fontAlgn="base" hangingPunct="0">
              <a:spcBef>
                <a:spcPts val="0"/>
              </a:spcBef>
              <a:spcAft>
                <a:spcPts val="1200"/>
              </a:spcAft>
              <a:buClr>
                <a:schemeClr val="accent2">
                  <a:lumMod val="60000"/>
                  <a:lumOff val="40000"/>
                </a:schemeClr>
              </a:buClr>
              <a:buFont typeface="Wingdings 2" pitchFamily="18" charset="2"/>
              <a:buChar char=""/>
              <a:defRPr sz="1600" kern="1200">
                <a:solidFill>
                  <a:schemeClr val="accent2">
                    <a:lumMod val="60000"/>
                    <a:lumOff val="40000"/>
                  </a:schemeClr>
                </a:solidFill>
                <a:latin typeface="Arial" pitchFamily="34" charset="0"/>
                <a:ea typeface="+mn-ea"/>
                <a:cs typeface="Arial" pitchFamily="34" charset="0"/>
              </a:defRPr>
            </a:lvl4pPr>
            <a:lvl5pPr marL="1389063" indent="-182563" algn="l" rtl="0" eaLnBrk="0" fontAlgn="base" hangingPunct="0">
              <a:spcBef>
                <a:spcPts val="0"/>
              </a:spcBef>
              <a:spcAft>
                <a:spcPts val="1200"/>
              </a:spcAft>
              <a:buClr>
                <a:srgbClr val="A04DA3"/>
              </a:buClr>
              <a:buFont typeface="Georgia" pitchFamily="18" charset="0"/>
              <a:buChar char="▫"/>
              <a:defRPr sz="1400" kern="1200">
                <a:solidFill>
                  <a:srgbClr val="A04DA3"/>
                </a:solidFill>
                <a:latin typeface="Arial" pitchFamily="34" charset="0"/>
                <a:ea typeface="+mn-ea"/>
                <a:cs typeface="Arial" pitchFamily="34" charset="0"/>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0" marR="0" lvl="0" indent="0" algn="l" defTabSz="914400" rtl="0" eaLnBrk="0" fontAlgn="base" latinLnBrk="0" hangingPunct="0">
              <a:lnSpc>
                <a:spcPct val="100000"/>
              </a:lnSpc>
              <a:spcBef>
                <a:spcPts val="0"/>
              </a:spcBef>
              <a:spcAft>
                <a:spcPts val="1200"/>
              </a:spcAft>
              <a:buClr>
                <a:srgbClr val="FF6600"/>
              </a:buClr>
              <a:buSzPct val="100000"/>
              <a:buNone/>
              <a:tabLst/>
              <a:defRPr/>
            </a:pPr>
            <a:r>
              <a:rPr kumimoji="0" lang="en-US" b="0" i="0" u="none" strike="noStrike" kern="1200" cap="none" spc="0" normalizeH="0" baseline="0" noProof="0" dirty="0">
                <a:ln>
                  <a:noFill/>
                </a:ln>
                <a:solidFill>
                  <a:sysClr val="windowText" lastClr="000000"/>
                </a:solidFill>
                <a:effectLst/>
                <a:uLnTx/>
                <a:uFillTx/>
                <a:latin typeface="Calibri" panose="020F0502020204030204" pitchFamily="34" charset="0"/>
              </a:rPr>
              <a:t>Focuses on effective workplace organization and standardization. It allows us to easily spot variation from standard operating conditions.</a:t>
            </a:r>
          </a:p>
          <a:p>
            <a:pPr marL="365125" marR="0" lvl="0" indent="-255588" algn="l" defTabSz="914400" rtl="0" eaLnBrk="0" fontAlgn="base" latinLnBrk="0" hangingPunct="0">
              <a:lnSpc>
                <a:spcPct val="100000"/>
              </a:lnSpc>
              <a:spcBef>
                <a:spcPts val="0"/>
              </a:spcBef>
              <a:spcAft>
                <a:spcPts val="1200"/>
              </a:spcAft>
              <a:buClr>
                <a:srgbClr val="FF6600"/>
              </a:buClr>
              <a:buSzPct val="100000"/>
              <a:buFont typeface="Wingdings" charset="2"/>
              <a:buChar char="§"/>
              <a:tabLst/>
              <a:defRPr/>
            </a:pPr>
            <a:endParaRPr kumimoji="0" lang="en-US" sz="2400" b="0" i="0"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28" name="Text Box 7"/>
          <p:cNvSpPr txBox="1">
            <a:spLocks noChangeArrowheads="1"/>
          </p:cNvSpPr>
          <p:nvPr/>
        </p:nvSpPr>
        <p:spPr bwMode="auto">
          <a:xfrm>
            <a:off x="4461933" y="2734843"/>
            <a:ext cx="4453467" cy="2912314"/>
          </a:xfrm>
          <a:prstGeom prst="rect">
            <a:avLst/>
          </a:prstGeom>
          <a:noFill/>
          <a:ln w="1905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342900" indent="-342900">
              <a:spcAft>
                <a:spcPts val="2400"/>
              </a:spcAft>
              <a:buFont typeface="Wingdings" panose="05000000000000000000" pitchFamily="2" charset="2"/>
              <a:buChar char="§"/>
            </a:pPr>
            <a:r>
              <a:rPr lang="en-US" dirty="0">
                <a:solidFill>
                  <a:prstClr val="black"/>
                </a:solidFill>
                <a:latin typeface="Calibri" panose="020F0502020204030204" pitchFamily="34" charset="0"/>
                <a:cs typeface="Arial" pitchFamily="34" charset="0"/>
              </a:rPr>
              <a:t>Cleaner, safer work environment</a:t>
            </a:r>
          </a:p>
          <a:p>
            <a:pPr marL="342900" indent="-342900">
              <a:spcAft>
                <a:spcPts val="2400"/>
              </a:spcAft>
              <a:buFont typeface="Wingdings" panose="05000000000000000000" pitchFamily="2" charset="2"/>
              <a:buChar char="§"/>
            </a:pPr>
            <a:r>
              <a:rPr lang="en-US" dirty="0">
                <a:solidFill>
                  <a:prstClr val="black"/>
                </a:solidFill>
                <a:latin typeface="Calibri" panose="020F0502020204030204" pitchFamily="34" charset="0"/>
                <a:cs typeface="Arial" pitchFamily="34" charset="0"/>
              </a:rPr>
              <a:t>Organized, user friendly workstations</a:t>
            </a:r>
          </a:p>
          <a:p>
            <a:pPr marL="342900" indent="-342900">
              <a:spcAft>
                <a:spcPts val="2400"/>
              </a:spcAft>
              <a:buFont typeface="Wingdings" panose="05000000000000000000" pitchFamily="2" charset="2"/>
              <a:buChar char="§"/>
            </a:pPr>
            <a:r>
              <a:rPr lang="en-US" dirty="0">
                <a:solidFill>
                  <a:prstClr val="black"/>
                </a:solidFill>
                <a:latin typeface="Calibri" panose="020F0502020204030204" pitchFamily="34" charset="0"/>
                <a:cs typeface="Arial" pitchFamily="34" charset="0"/>
              </a:rPr>
              <a:t>Open up space and reduce clutter</a:t>
            </a:r>
          </a:p>
        </p:txBody>
      </p:sp>
      <p:grpSp>
        <p:nvGrpSpPr>
          <p:cNvPr id="29" name="Group 28"/>
          <p:cNvGrpSpPr/>
          <p:nvPr/>
        </p:nvGrpSpPr>
        <p:grpSpPr>
          <a:xfrm>
            <a:off x="534973" y="2413930"/>
            <a:ext cx="3610355" cy="3554140"/>
            <a:chOff x="5059464" y="1822547"/>
            <a:chExt cx="3600704" cy="3600705"/>
          </a:xfrm>
          <a:solidFill>
            <a:srgbClr val="1F497D"/>
          </a:solidFill>
        </p:grpSpPr>
        <p:grpSp>
          <p:nvGrpSpPr>
            <p:cNvPr id="30" name="Group 29"/>
            <p:cNvGrpSpPr/>
            <p:nvPr/>
          </p:nvGrpSpPr>
          <p:grpSpPr>
            <a:xfrm>
              <a:off x="5059464" y="1822547"/>
              <a:ext cx="1759712" cy="1759712"/>
              <a:chOff x="1247648" y="231647"/>
              <a:chExt cx="1759712" cy="1759712"/>
            </a:xfrm>
            <a:grpFill/>
          </p:grpSpPr>
          <p:sp>
            <p:nvSpPr>
              <p:cNvPr id="46" name="Pie 45"/>
              <p:cNvSpPr/>
              <p:nvPr/>
            </p:nvSpPr>
            <p:spPr>
              <a:xfrm>
                <a:off x="1247648" y="231647"/>
                <a:ext cx="1759712" cy="1759712"/>
              </a:xfrm>
              <a:prstGeom prst="pieWedge">
                <a:avLst/>
              </a:prstGeom>
              <a:grpFill/>
              <a:ln>
                <a:noFill/>
              </a:ln>
              <a:effectLst>
                <a:outerShdw blurRad="40000" dist="23000" dir="5400000" rotWithShape="0">
                  <a:srgbClr val="000000">
                    <a:alpha val="35000"/>
                  </a:srgbClr>
                </a:outerShdw>
              </a:effectLst>
            </p:spPr>
          </p:sp>
          <p:sp>
            <p:nvSpPr>
              <p:cNvPr id="47" name="Pie 4"/>
              <p:cNvSpPr/>
              <p:nvPr/>
            </p:nvSpPr>
            <p:spPr>
              <a:xfrm>
                <a:off x="1763056" y="747055"/>
                <a:ext cx="1244304" cy="1244304"/>
              </a:xfrm>
              <a:prstGeom prst="rect">
                <a:avLst/>
              </a:prstGeom>
              <a:grpFill/>
              <a:ln>
                <a:noFill/>
              </a:ln>
              <a:effectLst/>
            </p:spPr>
            <p:txBody>
              <a:bodyPr spcFirstLastPara="0" vert="horz" wrap="square" lIns="177800" tIns="177800" rIns="177800" bIns="177800" numCol="1" spcCol="1270" anchor="ctr" anchorCtr="0">
                <a:noAutofit/>
              </a:bodyPr>
              <a:lstStyle/>
              <a:p>
                <a:pPr marL="0" marR="0" lvl="0" indent="0" algn="ctr" defTabSz="1111250" eaLnBrk="1" fontAlgn="auto" latinLnBrk="0" hangingPunct="1">
                  <a:lnSpc>
                    <a:spcPct val="90000"/>
                  </a:lnSpc>
                  <a:spcBef>
                    <a:spcPts val="0"/>
                  </a:spcBef>
                  <a:spcAft>
                    <a:spcPct val="35000"/>
                  </a:spcAft>
                  <a:buClrTx/>
                  <a:buSzTx/>
                  <a:buFontTx/>
                  <a:buNone/>
                  <a:tabLst/>
                  <a:defRPr/>
                </a:pPr>
                <a:endParaRPr kumimoji="0" lang="en-US" sz="1800" b="1" i="0" u="none" strike="noStrike" kern="0" cap="none" spc="0" normalizeH="0" baseline="0" noProof="0" dirty="0">
                  <a:ln>
                    <a:noFill/>
                  </a:ln>
                  <a:solidFill>
                    <a:srgbClr val="FFFFFF"/>
                  </a:solidFill>
                  <a:effectLst/>
                  <a:uLnTx/>
                  <a:uFillTx/>
                  <a:latin typeface="Arial Narrow"/>
                  <a:ea typeface="+mn-ea"/>
                  <a:cs typeface="Arial Narrow"/>
                </a:endParaRPr>
              </a:p>
            </p:txBody>
          </p:sp>
        </p:grpSp>
        <p:grpSp>
          <p:nvGrpSpPr>
            <p:cNvPr id="31" name="Group 30"/>
            <p:cNvGrpSpPr/>
            <p:nvPr/>
          </p:nvGrpSpPr>
          <p:grpSpPr>
            <a:xfrm>
              <a:off x="6900456" y="1822547"/>
              <a:ext cx="1759712" cy="1759712"/>
              <a:chOff x="3088640" y="231647"/>
              <a:chExt cx="1759712" cy="1759712"/>
            </a:xfrm>
            <a:grpFill/>
          </p:grpSpPr>
          <p:sp>
            <p:nvSpPr>
              <p:cNvPr id="44" name="Pie 43"/>
              <p:cNvSpPr/>
              <p:nvPr/>
            </p:nvSpPr>
            <p:spPr>
              <a:xfrm rot="5400000">
                <a:off x="3088640" y="231647"/>
                <a:ext cx="1759712" cy="1759712"/>
              </a:xfrm>
              <a:prstGeom prst="pieWedge">
                <a:avLst/>
              </a:prstGeom>
              <a:grpFill/>
              <a:ln>
                <a:noFill/>
              </a:ln>
              <a:effectLst>
                <a:outerShdw blurRad="40000" dist="23000" dir="5400000" rotWithShape="0">
                  <a:srgbClr val="000000">
                    <a:alpha val="35000"/>
                  </a:srgbClr>
                </a:outerShdw>
              </a:effectLst>
            </p:spPr>
          </p:sp>
          <p:sp>
            <p:nvSpPr>
              <p:cNvPr id="45" name="Pie 6"/>
              <p:cNvSpPr/>
              <p:nvPr/>
            </p:nvSpPr>
            <p:spPr>
              <a:xfrm>
                <a:off x="3088640" y="747055"/>
                <a:ext cx="1244304" cy="1244304"/>
              </a:xfrm>
              <a:prstGeom prst="rect">
                <a:avLst/>
              </a:prstGeom>
              <a:grpFill/>
              <a:ln>
                <a:noFill/>
              </a:ln>
              <a:effectLst/>
            </p:spPr>
            <p:txBody>
              <a:bodyPr spcFirstLastPara="0" vert="horz" wrap="square" lIns="177800" tIns="177800" rIns="177800" bIns="177800" numCol="1" spcCol="1270" anchor="ctr" anchorCtr="0">
                <a:noAutofit/>
              </a:bodyPr>
              <a:lstStyle/>
              <a:p>
                <a:pPr marL="0" marR="0" lvl="0" indent="0" algn="ctr" defTabSz="1111250" eaLnBrk="1" fontAlgn="auto" latinLnBrk="0" hangingPunct="1">
                  <a:lnSpc>
                    <a:spcPct val="90000"/>
                  </a:lnSpc>
                  <a:spcBef>
                    <a:spcPts val="0"/>
                  </a:spcBef>
                  <a:spcAft>
                    <a:spcPct val="35000"/>
                  </a:spcAft>
                  <a:buClrTx/>
                  <a:buSzTx/>
                  <a:buFontTx/>
                  <a:buNone/>
                  <a:tabLst/>
                  <a:defRPr/>
                </a:pPr>
                <a:endParaRPr kumimoji="0" lang="en-US" sz="1800" b="1" i="0" u="none" strike="noStrike" kern="0" cap="none" spc="0" normalizeH="0" baseline="0" noProof="0" dirty="0">
                  <a:ln>
                    <a:noFill/>
                  </a:ln>
                  <a:solidFill>
                    <a:srgbClr val="FFFFFF"/>
                  </a:solidFill>
                  <a:effectLst/>
                  <a:uLnTx/>
                  <a:uFillTx/>
                  <a:latin typeface="Arial Narrow"/>
                  <a:ea typeface="+mn-ea"/>
                  <a:cs typeface="Arial Narrow"/>
                </a:endParaRPr>
              </a:p>
            </p:txBody>
          </p:sp>
        </p:grpSp>
        <p:grpSp>
          <p:nvGrpSpPr>
            <p:cNvPr id="32" name="Group 31"/>
            <p:cNvGrpSpPr/>
            <p:nvPr/>
          </p:nvGrpSpPr>
          <p:grpSpPr>
            <a:xfrm>
              <a:off x="6900456" y="3663540"/>
              <a:ext cx="1759712" cy="1759712"/>
              <a:chOff x="3088640" y="2072640"/>
              <a:chExt cx="1759712" cy="1759712"/>
            </a:xfrm>
            <a:grpFill/>
          </p:grpSpPr>
          <p:sp>
            <p:nvSpPr>
              <p:cNvPr id="42" name="Pie 41"/>
              <p:cNvSpPr/>
              <p:nvPr/>
            </p:nvSpPr>
            <p:spPr>
              <a:xfrm rot="10800000">
                <a:off x="3088640" y="2072640"/>
                <a:ext cx="1759712" cy="1759712"/>
              </a:xfrm>
              <a:prstGeom prst="pieWedge">
                <a:avLst/>
              </a:prstGeom>
              <a:grpFill/>
              <a:ln>
                <a:noFill/>
              </a:ln>
              <a:effectLst>
                <a:outerShdw blurRad="40000" dist="23000" dir="5400000" rotWithShape="0">
                  <a:srgbClr val="000000">
                    <a:alpha val="35000"/>
                  </a:srgbClr>
                </a:outerShdw>
              </a:effectLst>
            </p:spPr>
          </p:sp>
          <p:sp>
            <p:nvSpPr>
              <p:cNvPr id="43" name="Pie 8"/>
              <p:cNvSpPr/>
              <p:nvPr/>
            </p:nvSpPr>
            <p:spPr>
              <a:xfrm rot="21600000">
                <a:off x="3088640" y="2072640"/>
                <a:ext cx="1244304" cy="1244304"/>
              </a:xfrm>
              <a:prstGeom prst="rect">
                <a:avLst/>
              </a:prstGeom>
              <a:grpFill/>
              <a:ln>
                <a:noFill/>
              </a:ln>
              <a:effectLst/>
            </p:spPr>
            <p:txBody>
              <a:bodyPr spcFirstLastPara="0" vert="horz" wrap="square" lIns="177800" tIns="177800" rIns="177800" bIns="177800" numCol="1" spcCol="1270" anchor="ctr" anchorCtr="0">
                <a:noAutofit/>
              </a:bodyPr>
              <a:lstStyle/>
              <a:p>
                <a:pPr marL="0" marR="0" lvl="0" indent="0" algn="ctr" defTabSz="1111250" eaLnBrk="1" fontAlgn="auto" latinLnBrk="0" hangingPunct="1">
                  <a:lnSpc>
                    <a:spcPct val="90000"/>
                  </a:lnSpc>
                  <a:spcBef>
                    <a:spcPts val="0"/>
                  </a:spcBef>
                  <a:spcAft>
                    <a:spcPct val="35000"/>
                  </a:spcAft>
                  <a:buClrTx/>
                  <a:buSzTx/>
                  <a:buFontTx/>
                  <a:buNone/>
                  <a:tabLst/>
                  <a:defRPr/>
                </a:pPr>
                <a:endParaRPr kumimoji="0" lang="en-US" sz="1800" b="1" i="0" u="none" strike="noStrike" kern="0" cap="none" spc="0" normalizeH="0" baseline="0" noProof="0" dirty="0">
                  <a:ln>
                    <a:noFill/>
                  </a:ln>
                  <a:solidFill>
                    <a:srgbClr val="FFFFFF"/>
                  </a:solidFill>
                  <a:effectLst/>
                  <a:uLnTx/>
                  <a:uFillTx/>
                  <a:latin typeface="Arial Narrow"/>
                  <a:ea typeface="+mn-ea"/>
                  <a:cs typeface="Arial Narrow"/>
                </a:endParaRPr>
              </a:p>
            </p:txBody>
          </p:sp>
        </p:grpSp>
        <p:grpSp>
          <p:nvGrpSpPr>
            <p:cNvPr id="33" name="Group 32"/>
            <p:cNvGrpSpPr/>
            <p:nvPr/>
          </p:nvGrpSpPr>
          <p:grpSpPr>
            <a:xfrm>
              <a:off x="5059464" y="3663540"/>
              <a:ext cx="1759712" cy="1759712"/>
              <a:chOff x="1247648" y="2072640"/>
              <a:chExt cx="1759712" cy="1759712"/>
            </a:xfrm>
            <a:grpFill/>
          </p:grpSpPr>
          <p:sp>
            <p:nvSpPr>
              <p:cNvPr id="40" name="Pie 39"/>
              <p:cNvSpPr/>
              <p:nvPr/>
            </p:nvSpPr>
            <p:spPr>
              <a:xfrm rot="16200000">
                <a:off x="1247648" y="2072640"/>
                <a:ext cx="1759712" cy="1759712"/>
              </a:xfrm>
              <a:prstGeom prst="pieWedge">
                <a:avLst/>
              </a:prstGeom>
              <a:grpFill/>
              <a:ln>
                <a:noFill/>
              </a:ln>
              <a:effectLst>
                <a:outerShdw blurRad="40000" dist="23000" dir="5400000" rotWithShape="0">
                  <a:srgbClr val="000000">
                    <a:alpha val="35000"/>
                  </a:srgbClr>
                </a:outerShdw>
              </a:effectLst>
            </p:spPr>
          </p:sp>
          <p:sp>
            <p:nvSpPr>
              <p:cNvPr id="41" name="Pie 10"/>
              <p:cNvSpPr/>
              <p:nvPr/>
            </p:nvSpPr>
            <p:spPr>
              <a:xfrm rot="21600000">
                <a:off x="1763056" y="2072640"/>
                <a:ext cx="1244304" cy="1244304"/>
              </a:xfrm>
              <a:prstGeom prst="rect">
                <a:avLst/>
              </a:prstGeom>
              <a:grpFill/>
              <a:ln>
                <a:noFill/>
              </a:ln>
              <a:effectLst/>
            </p:spPr>
            <p:txBody>
              <a:bodyPr spcFirstLastPara="0" vert="horz" wrap="square" lIns="177800" tIns="177800" rIns="177800" bIns="177800" numCol="1" spcCol="1270" anchor="ctr" anchorCtr="0">
                <a:noAutofit/>
              </a:bodyPr>
              <a:lstStyle/>
              <a:p>
                <a:pPr marL="0" marR="0" lvl="0" indent="0" algn="ctr" defTabSz="1111250" eaLnBrk="1" fontAlgn="auto" latinLnBrk="0" hangingPunct="1">
                  <a:lnSpc>
                    <a:spcPct val="90000"/>
                  </a:lnSpc>
                  <a:spcBef>
                    <a:spcPts val="0"/>
                  </a:spcBef>
                  <a:spcAft>
                    <a:spcPct val="35000"/>
                  </a:spcAft>
                  <a:buClrTx/>
                  <a:buSzTx/>
                  <a:buFontTx/>
                  <a:buNone/>
                  <a:tabLst/>
                  <a:defRPr/>
                </a:pPr>
                <a:endParaRPr kumimoji="0" lang="en-US" sz="1800" b="1" i="0" u="none" strike="noStrike" kern="0" cap="none" spc="0" normalizeH="0" baseline="0" noProof="0" dirty="0">
                  <a:ln>
                    <a:noFill/>
                  </a:ln>
                  <a:solidFill>
                    <a:srgbClr val="FFFFFF"/>
                  </a:solidFill>
                  <a:effectLst/>
                  <a:uLnTx/>
                  <a:uFillTx/>
                  <a:latin typeface="Arial Narrow"/>
                  <a:ea typeface="+mn-ea"/>
                  <a:cs typeface="Arial Narrow"/>
                </a:endParaRPr>
              </a:p>
            </p:txBody>
          </p:sp>
        </p:grpSp>
        <p:sp>
          <p:nvSpPr>
            <p:cNvPr id="34" name="Ellipse 12"/>
            <p:cNvSpPr>
              <a:spLocks noChangeArrowheads="1"/>
            </p:cNvSpPr>
            <p:nvPr/>
          </p:nvSpPr>
          <p:spPr bwMode="auto">
            <a:xfrm>
              <a:off x="6134671" y="2909414"/>
              <a:ext cx="1454215" cy="1441960"/>
            </a:xfrm>
            <a:prstGeom prst="ellipse">
              <a:avLst/>
            </a:prstGeom>
            <a:solidFill>
              <a:srgbClr val="4F81BD"/>
            </a:solidFill>
            <a:ln w="76200" cmpd="sng">
              <a:solidFill>
                <a:sysClr val="window" lastClr="FFFFFF"/>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a-DK" sz="1800" b="1" i="0" u="none" strike="noStrike" kern="0" cap="none" spc="0" normalizeH="0" baseline="0" noProof="0" dirty="0">
                <a:ln>
                  <a:noFill/>
                </a:ln>
                <a:solidFill>
                  <a:srgbClr val="FFFFFF"/>
                </a:solidFill>
                <a:effectLst/>
                <a:uLnTx/>
                <a:uFillTx/>
                <a:latin typeface="Arial Narrow"/>
                <a:cs typeface="Arial Narrow"/>
              </a:endParaRPr>
            </a:p>
          </p:txBody>
        </p:sp>
        <p:sp>
          <p:nvSpPr>
            <p:cNvPr id="35" name="TextBox 34"/>
            <p:cNvSpPr txBox="1"/>
            <p:nvPr/>
          </p:nvSpPr>
          <p:spPr>
            <a:xfrm>
              <a:off x="7508186" y="2511005"/>
              <a:ext cx="507639" cy="336226"/>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Narrow"/>
                  <a:cs typeface="Arial Narrow"/>
                </a:rPr>
                <a:t>Sort</a:t>
              </a:r>
            </a:p>
          </p:txBody>
        </p:sp>
        <p:sp>
          <p:nvSpPr>
            <p:cNvPr id="36" name="TextBox 35"/>
            <p:cNvSpPr txBox="1"/>
            <p:nvPr/>
          </p:nvSpPr>
          <p:spPr>
            <a:xfrm>
              <a:off x="7120528" y="4301860"/>
              <a:ext cx="1136471" cy="3362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Narrow"/>
                  <a:cs typeface="Arial Narrow"/>
                </a:rPr>
                <a:t>Set In Order</a:t>
              </a:r>
            </a:p>
          </p:txBody>
        </p:sp>
        <p:sp>
          <p:nvSpPr>
            <p:cNvPr id="37" name="TextBox 36"/>
            <p:cNvSpPr txBox="1"/>
            <p:nvPr/>
          </p:nvSpPr>
          <p:spPr>
            <a:xfrm>
              <a:off x="5757019" y="4301860"/>
              <a:ext cx="624172" cy="336226"/>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Narrow"/>
                  <a:cs typeface="Arial Narrow"/>
                </a:rPr>
                <a:t>Shine</a:t>
              </a:r>
            </a:p>
          </p:txBody>
        </p:sp>
        <p:sp>
          <p:nvSpPr>
            <p:cNvPr id="38" name="TextBox 37"/>
            <p:cNvSpPr txBox="1"/>
            <p:nvPr/>
          </p:nvSpPr>
          <p:spPr>
            <a:xfrm>
              <a:off x="5530509" y="2508285"/>
              <a:ext cx="1121185" cy="336226"/>
            </a:xfrm>
            <a:prstGeom prst="rect">
              <a:avLst/>
            </a:prstGeom>
            <a:grp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Narrow"/>
                  <a:cs typeface="Arial Narrow"/>
                </a:rPr>
                <a:t>Standardize</a:t>
              </a:r>
            </a:p>
          </p:txBody>
        </p:sp>
        <p:sp>
          <p:nvSpPr>
            <p:cNvPr id="39" name="TextBox 38"/>
            <p:cNvSpPr txBox="1"/>
            <p:nvPr/>
          </p:nvSpPr>
          <p:spPr>
            <a:xfrm>
              <a:off x="6441959" y="3445980"/>
              <a:ext cx="866051" cy="37417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Narrow"/>
                  <a:cs typeface="Arial Narrow"/>
                </a:rPr>
                <a:t>Sustain</a:t>
              </a:r>
            </a:p>
          </p:txBody>
        </p:sp>
      </p:grpSp>
      <p:sp>
        <p:nvSpPr>
          <p:cNvPr id="48" name="Rectangle 2"/>
          <p:cNvSpPr>
            <a:spLocks noGrp="1" noChangeArrowheads="1"/>
          </p:cNvSpPr>
          <p:nvPr>
            <p:ph type="title" idx="4294967295"/>
          </p:nvPr>
        </p:nvSpPr>
        <p:spPr>
          <a:xfrm>
            <a:off x="228600" y="192352"/>
            <a:ext cx="8915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The Five-S’s </a:t>
            </a:r>
            <a:r>
              <a:rPr lang="en-US" altLang="en-US" sz="2000" b="0" i="1" kern="1200" dirty="0">
                <a:solidFill>
                  <a:srgbClr val="923222"/>
                </a:solidFill>
                <a:latin typeface="Calibri" panose="020F0502020204030204" pitchFamily="34" charset="0"/>
                <a:ea typeface="+mn-ea"/>
                <a:cs typeface="Arial" charset="0"/>
              </a:rPr>
              <a:t>(continued)</a:t>
            </a: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	</a:t>
            </a:r>
          </a:p>
        </p:txBody>
      </p:sp>
    </p:spTree>
    <p:extLst>
      <p:ext uri="{BB962C8B-B14F-4D97-AF65-F5344CB8AC3E}">
        <p14:creationId xmlns:p14="http://schemas.microsoft.com/office/powerpoint/2010/main" val="3289548544"/>
      </p:ext>
    </p:extLst>
  </p:cSld>
  <p:clrMapOvr>
    <a:masterClrMapping/>
  </p:clrMapOvr>
  <p:transition spd="slow">
    <p:pull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idx="4294967295"/>
          </p:nvPr>
        </p:nvSpPr>
        <p:spPr>
          <a:xfrm>
            <a:off x="228600" y="192352"/>
            <a:ext cx="8915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a:lnSpc>
                <a:spcPct val="80000"/>
              </a:lnSpc>
              <a:buFont typeface="+mj-lt"/>
              <a:buAutoNum type="arabicPeriod" startAt="3"/>
            </a:pPr>
            <a:r>
              <a:rPr lang="en-US" altLang="en-US" sz="29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Inventory, Setup Time, &amp; Changeover Time Reduction</a:t>
            </a:r>
            <a:endParaRPr lang="en-US" altLang="en-US" sz="29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5667" t="17851" r="20889" b="14001"/>
          <a:stretch/>
        </p:blipFill>
        <p:spPr>
          <a:xfrm>
            <a:off x="5561394" y="1776046"/>
            <a:ext cx="3354006" cy="2646159"/>
          </a:xfrm>
          <a:prstGeom prst="rect">
            <a:avLst/>
          </a:prstGeom>
        </p:spPr>
      </p:pic>
      <p:sp>
        <p:nvSpPr>
          <p:cNvPr id="6" name="Rectangle 3"/>
          <p:cNvSpPr txBox="1">
            <a:spLocks noChangeArrowheads="1"/>
          </p:cNvSpPr>
          <p:nvPr/>
        </p:nvSpPr>
        <p:spPr bwMode="auto">
          <a:xfrm>
            <a:off x="228600" y="914400"/>
            <a:ext cx="8915400" cy="53480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spcBef>
                <a:spcPts val="1200"/>
              </a:spcBef>
              <a:spcAft>
                <a:spcPts val="1200"/>
              </a:spcAft>
              <a:buClr>
                <a:srgbClr val="923222"/>
              </a:buClr>
              <a:buSzPct val="115000"/>
              <a:buNone/>
            </a:pPr>
            <a:r>
              <a:rPr lang="en-US" altLang="en-US"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Some inventory may be necessary, but </a:t>
            </a:r>
            <a:r>
              <a:rPr lang="en-US" altLang="en-US"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excess </a:t>
            </a:r>
            <a:r>
              <a:rPr lang="en-US" altLang="en-US" sz="24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inventory is a waste </a:t>
            </a:r>
          </a:p>
        </p:txBody>
      </p:sp>
      <p:sp>
        <p:nvSpPr>
          <p:cNvPr id="12" name="Rectangle 11"/>
          <p:cNvSpPr/>
          <p:nvPr/>
        </p:nvSpPr>
        <p:spPr>
          <a:xfrm>
            <a:off x="228600" y="4740786"/>
            <a:ext cx="8771467" cy="1431161"/>
          </a:xfrm>
          <a:prstGeom prst="rect">
            <a:avLst/>
          </a:prstGeom>
        </p:spPr>
        <p:txBody>
          <a:bodyPr wrap="square">
            <a:spAutoFit/>
          </a:bodyPr>
          <a:lstStyle/>
          <a:p>
            <a:pPr marL="0" lvl="1">
              <a:spcBef>
                <a:spcPts val="600"/>
              </a:spcBef>
              <a:spcAft>
                <a:spcPts val="1200"/>
              </a:spcAft>
              <a:buClr>
                <a:srgbClr val="923222"/>
              </a:buClr>
              <a:buSzPct val="115000"/>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Reducing inventory can </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free up capital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and </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reduce holding costs</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a:t>
            </a:r>
          </a:p>
          <a:p>
            <a:pPr marL="576263" lvl="1" indent="-347663">
              <a:spcBef>
                <a:spcPts val="600"/>
              </a:spcBef>
              <a:spcAft>
                <a:spcPts val="12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There is </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less likelihood of waste being created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by obsolescence, expiry, spoilage, or damage </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with lower inventory levels</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a:t>
            </a:r>
          </a:p>
        </p:txBody>
      </p:sp>
      <p:sp>
        <p:nvSpPr>
          <p:cNvPr id="13" name="Rectangle 12"/>
          <p:cNvSpPr/>
          <p:nvPr/>
        </p:nvSpPr>
        <p:spPr>
          <a:xfrm>
            <a:off x="228600" y="1723292"/>
            <a:ext cx="5143500" cy="2539157"/>
          </a:xfrm>
          <a:prstGeom prst="rect">
            <a:avLst/>
          </a:prstGeom>
        </p:spPr>
        <p:txBody>
          <a:bodyPr wrap="square">
            <a:spAutoFit/>
          </a:bodyPr>
          <a:lstStyle/>
          <a:p>
            <a:pPr lvl="1" indent="-347663">
              <a:spcBef>
                <a:spcPts val="600"/>
              </a:spcBef>
              <a:spcAft>
                <a:spcPts val="12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Excess inventory </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takes up space</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and </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costs money </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to hold, maintain, protect, secure, and insure.</a:t>
            </a:r>
          </a:p>
          <a:p>
            <a:pPr lvl="1" indent="-347663">
              <a:spcBef>
                <a:spcPts val="600"/>
              </a:spcBef>
              <a:spcAft>
                <a:spcPts val="1200"/>
              </a:spcAft>
              <a:buClr>
                <a:srgbClr val="923222"/>
              </a:buClr>
              <a:buSzPct val="115000"/>
              <a:buFont typeface="Wingdings" panose="05000000000000000000" pitchFamily="2" charset="2"/>
              <a:buChar char="§"/>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It ties up financial capital which could be used for other aspects of the business. </a:t>
            </a:r>
          </a:p>
        </p:txBody>
      </p:sp>
    </p:spTree>
    <p:extLst>
      <p:ext uri="{BB962C8B-B14F-4D97-AF65-F5344CB8AC3E}">
        <p14:creationId xmlns:p14="http://schemas.microsoft.com/office/powerpoint/2010/main" val="459531358"/>
      </p:ext>
    </p:extLst>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439150" cy="5638800"/>
          </a:xfrm>
        </p:spPr>
        <p:txBody>
          <a:bodyPr>
            <a:noAutofit/>
          </a:bodyPr>
          <a:lstStyle/>
          <a:p>
            <a:pPr marL="287338" indent="-287338">
              <a:spcBef>
                <a:spcPts val="600"/>
              </a:spcBef>
              <a:spcAft>
                <a:spcPts val="1200"/>
              </a:spcAft>
              <a:buClr>
                <a:srgbClr val="923222"/>
              </a:buClr>
              <a:buSzPct val="110000"/>
              <a:buFont typeface="Wingdings" panose="05000000000000000000" pitchFamily="2" charset="2"/>
              <a:buChar char="§"/>
            </a:pPr>
            <a:r>
              <a:rPr lang="en-US" sz="2800" b="1" dirty="0">
                <a:latin typeface="Calibri" panose="020F0502020204030204" pitchFamily="34" charset="0"/>
                <a:cs typeface="Arial" panose="020B0604020202020204" pitchFamily="34" charset="0"/>
              </a:rPr>
              <a:t>Traditional Approach:</a:t>
            </a:r>
          </a:p>
          <a:p>
            <a:pPr marL="744538" lvl="1" indent="-287338">
              <a:spcBef>
                <a:spcPts val="600"/>
              </a:spcBef>
              <a:spcAft>
                <a:spcPts val="1200"/>
              </a:spcAft>
              <a:buClr>
                <a:srgbClr val="923222"/>
              </a:buClr>
              <a:buSzPct val="110000"/>
              <a:buFont typeface="Arial" panose="020B0604020202020204" pitchFamily="34" charset="0"/>
              <a:buChar char="–"/>
            </a:pPr>
            <a:r>
              <a:rPr lang="en-US" sz="2400" dirty="0">
                <a:latin typeface="Calibri" panose="020F0502020204030204" pitchFamily="34" charset="0"/>
                <a:cs typeface="Arial" panose="020B0604020202020204" pitchFamily="34" charset="0"/>
              </a:rPr>
              <a:t>Supply chains work as “push” systems, and inventory is carried to cover up problems</a:t>
            </a:r>
          </a:p>
          <a:p>
            <a:pPr marL="287338" indent="-287338">
              <a:spcBef>
                <a:spcPts val="600"/>
              </a:spcBef>
              <a:spcAft>
                <a:spcPts val="1200"/>
              </a:spcAft>
              <a:buClr>
                <a:srgbClr val="923222"/>
              </a:buClr>
              <a:buSzPct val="110000"/>
              <a:buFont typeface="Wingdings" panose="05000000000000000000" pitchFamily="2" charset="2"/>
              <a:buChar char="§"/>
            </a:pPr>
            <a:endParaRPr lang="en-US" sz="2800" b="1" dirty="0">
              <a:latin typeface="Calibri" panose="020F0502020204030204" pitchFamily="34" charset="0"/>
              <a:cs typeface="Arial" panose="020B0604020202020204" pitchFamily="34" charset="0"/>
            </a:endParaRPr>
          </a:p>
          <a:p>
            <a:pPr marL="287338" indent="-287338">
              <a:spcBef>
                <a:spcPts val="1800"/>
              </a:spcBef>
              <a:spcAft>
                <a:spcPts val="1200"/>
              </a:spcAft>
              <a:buClr>
                <a:srgbClr val="923222"/>
              </a:buClr>
              <a:buSzPct val="110000"/>
              <a:buFont typeface="Wingdings" panose="05000000000000000000" pitchFamily="2" charset="2"/>
              <a:buChar char="§"/>
            </a:pPr>
            <a:r>
              <a:rPr lang="en-US" sz="2800" b="1" dirty="0">
                <a:latin typeface="Calibri" panose="020F0502020204030204" pitchFamily="34" charset="0"/>
                <a:cs typeface="Arial" panose="020B0604020202020204" pitchFamily="34" charset="0"/>
              </a:rPr>
              <a:t>Pull Approach:</a:t>
            </a:r>
          </a:p>
          <a:p>
            <a:pPr marL="744538" lvl="1" indent="-287338">
              <a:spcBef>
                <a:spcPts val="600"/>
              </a:spcBef>
              <a:spcAft>
                <a:spcPts val="1200"/>
              </a:spcAft>
              <a:buClr>
                <a:srgbClr val="923222"/>
              </a:buClr>
              <a:buSzPct val="110000"/>
              <a:buFont typeface="Arial" panose="020B0604020202020204" pitchFamily="34" charset="0"/>
              <a:buChar char="–"/>
            </a:pPr>
            <a:r>
              <a:rPr lang="en-US" sz="2400" dirty="0">
                <a:latin typeface="Calibri" panose="020F0502020204030204" pitchFamily="34" charset="0"/>
                <a:cs typeface="Arial" panose="020B0604020202020204" pitchFamily="34" charset="0"/>
              </a:rPr>
              <a:t>Each stage in the supply chain requests quantities needed from the previous stage.</a:t>
            </a:r>
          </a:p>
          <a:p>
            <a:pPr marL="744538" lvl="1" indent="-287338">
              <a:spcBef>
                <a:spcPts val="600"/>
              </a:spcBef>
              <a:spcAft>
                <a:spcPts val="1200"/>
              </a:spcAft>
              <a:buClr>
                <a:srgbClr val="923222"/>
              </a:buClr>
              <a:buSzPct val="110000"/>
              <a:buFont typeface="Arial" panose="020B0604020202020204" pitchFamily="34" charset="0"/>
              <a:buChar char="–"/>
            </a:pPr>
            <a:r>
              <a:rPr lang="en-US" sz="2400" dirty="0">
                <a:latin typeface="Calibri" panose="020F0502020204030204" pitchFamily="34" charset="0"/>
                <a:cs typeface="Arial" panose="020B0604020202020204" pitchFamily="34" charset="0"/>
              </a:rPr>
              <a:t>No excess inventory is generated.</a:t>
            </a:r>
          </a:p>
          <a:p>
            <a:pPr marL="744538" lvl="1" indent="-287338">
              <a:spcBef>
                <a:spcPts val="600"/>
              </a:spcBef>
              <a:spcAft>
                <a:spcPts val="1200"/>
              </a:spcAft>
              <a:buClr>
                <a:srgbClr val="923222"/>
              </a:buClr>
              <a:buSzPct val="110000"/>
              <a:buFont typeface="Arial" panose="020B0604020202020204" pitchFamily="34" charset="0"/>
              <a:buChar char="–"/>
            </a:pPr>
            <a:r>
              <a:rPr lang="en-US" sz="2400" dirty="0">
                <a:latin typeface="Calibri" panose="020F0502020204030204" pitchFamily="34" charset="0"/>
                <a:cs typeface="Arial" panose="020B0604020202020204" pitchFamily="34" charset="0"/>
              </a:rPr>
              <a:t>Reducing inventory levels can also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uncover production problems</a:t>
            </a:r>
            <a:r>
              <a:rPr lang="en-US" sz="2400" dirty="0">
                <a:latin typeface="Calibri" panose="020F0502020204030204" pitchFamily="34" charset="0"/>
                <a:cs typeface="Arial" panose="020B0604020202020204" pitchFamily="34" charset="0"/>
              </a:rPr>
              <a:t>. </a:t>
            </a:r>
          </a:p>
        </p:txBody>
      </p:sp>
      <p:sp>
        <p:nvSpPr>
          <p:cNvPr id="6" name="Rounded Rectangle 4"/>
          <p:cNvSpPr/>
          <p:nvPr/>
        </p:nvSpPr>
        <p:spPr>
          <a:xfrm>
            <a:off x="228600" y="137535"/>
            <a:ext cx="6728286" cy="486929"/>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The Pull System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401" y="1371600"/>
            <a:ext cx="4825999" cy="2447449"/>
          </a:xfrm>
          <a:prstGeom prst="rect">
            <a:avLst/>
          </a:prstGeom>
        </p:spPr>
      </p:pic>
    </p:spTree>
    <p:extLst>
      <p:ext uri="{BB962C8B-B14F-4D97-AF65-F5344CB8AC3E}">
        <p14:creationId xmlns:p14="http://schemas.microsoft.com/office/powerpoint/2010/main" val="1249678884"/>
      </p:ext>
    </p:extLst>
  </p:cSld>
  <p:clrMapOvr>
    <a:masterClrMapping/>
  </p:clrMapOvr>
  <p:transition spd="slow">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8600" y="173566"/>
            <a:ext cx="8439150" cy="41486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sp>
        <p:nvSpPr>
          <p:cNvPr id="15365" name="Rectangle 3"/>
          <p:cNvSpPr>
            <a:spLocks noGrp="1" noChangeArrowheads="1"/>
          </p:cNvSpPr>
          <p:nvPr>
            <p:ph idx="1"/>
          </p:nvPr>
        </p:nvSpPr>
        <p:spPr>
          <a:xfrm>
            <a:off x="228600" y="914400"/>
            <a:ext cx="8686800" cy="5105400"/>
          </a:xfrm>
        </p:spPr>
        <p:txBody>
          <a:bodyPr/>
          <a:lstStyle/>
          <a:p>
            <a:pPr marL="0" lvl="1" indent="0">
              <a:spcBef>
                <a:spcPts val="3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1955427462"/>
      </p:ext>
    </p:extLst>
  </p:cSld>
  <p:clrMapOvr>
    <a:masterClrMapping/>
  </p:clrMapOvr>
  <p:transition spd="slow">
    <p:pull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txBox="1">
            <a:spLocks noGrp="1"/>
          </p:cNvSpPr>
          <p:nvPr/>
        </p:nvSpPr>
        <p:spPr bwMode="auto">
          <a:xfrm>
            <a:off x="1905000" y="6537325"/>
            <a:ext cx="5867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lang="en-US" altLang="en-US" sz="1200" b="0"/>
          </a:p>
        </p:txBody>
      </p:sp>
      <p:sp>
        <p:nvSpPr>
          <p:cNvPr id="16388" name="Rectangle 2"/>
          <p:cNvSpPr>
            <a:spLocks noGrp="1" noChangeArrowheads="1"/>
          </p:cNvSpPr>
          <p:nvPr>
            <p:ph type="title" idx="4294967295"/>
          </p:nvPr>
        </p:nvSpPr>
        <p:spPr>
          <a:xfrm>
            <a:off x="228600" y="189441"/>
            <a:ext cx="8686800" cy="383117"/>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What do you see?  .  .  . </a:t>
            </a:r>
          </a:p>
        </p:txBody>
      </p:sp>
      <p:pic>
        <p:nvPicPr>
          <p:cNvPr id="16390" name="Picture 7" descr="PikeRi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73" y="1262348"/>
            <a:ext cx="4020760" cy="2428304"/>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LittleRi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274" y="1257300"/>
            <a:ext cx="3991126" cy="2438480"/>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28601" y="3764846"/>
            <a:ext cx="8686799" cy="2893100"/>
          </a:xfrm>
          <a:prstGeom prst="rect">
            <a:avLst/>
          </a:prstGeom>
        </p:spPr>
        <p:txBody>
          <a:bodyPr wrap="square">
            <a:spAutoFit/>
          </a:bodyPr>
          <a:lstStyle/>
          <a:p>
            <a:pPr marL="342900" lvl="0" indent="-342900">
              <a:lnSpc>
                <a:spcPct val="95000"/>
              </a:lnSpc>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rPr>
              <a:t>The </a:t>
            </a:r>
            <a:r>
              <a:rPr lang="en-US" sz="2000" u="sng" dirty="0">
                <a:latin typeface="Calibri" panose="020F0502020204030204" pitchFamily="34" charset="0"/>
              </a:rPr>
              <a:t>water</a:t>
            </a:r>
            <a:r>
              <a:rPr lang="en-US" sz="2000" dirty="0">
                <a:latin typeface="Calibri" panose="020F0502020204030204" pitchFamily="34" charset="0"/>
              </a:rPr>
              <a:t> represents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inventory</a:t>
            </a:r>
            <a:r>
              <a:rPr lang="en-US" sz="2000" dirty="0">
                <a:latin typeface="Calibri" panose="020F0502020204030204" pitchFamily="34" charset="0"/>
              </a:rPr>
              <a:t>.  When the water level is high, you don’t see the rocks beneath the water, so you may not know that they are there.</a:t>
            </a:r>
          </a:p>
          <a:p>
            <a:pPr marL="342900" lvl="0" indent="-342900">
              <a:lnSpc>
                <a:spcPct val="95000"/>
              </a:lnSpc>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rPr>
              <a:t>The </a:t>
            </a:r>
            <a:r>
              <a:rPr lang="en-US" sz="2000" u="sng" dirty="0">
                <a:latin typeface="Calibri" panose="020F0502020204030204" pitchFamily="34" charset="0"/>
              </a:rPr>
              <a:t>rocks</a:t>
            </a:r>
            <a:r>
              <a:rPr lang="en-US" sz="2000" dirty="0">
                <a:latin typeface="Calibri" panose="020F0502020204030204" pitchFamily="34" charset="0"/>
              </a:rPr>
              <a:t> represent hidden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obstacles</a:t>
            </a:r>
            <a:r>
              <a:rPr lang="en-US" sz="2000" dirty="0">
                <a:latin typeface="Calibri" panose="020F0502020204030204" pitchFamily="34" charset="0"/>
              </a:rPr>
              <a:t>, </a:t>
            </a:r>
            <a:r>
              <a:rPr lang="en-US" sz="2000" u="sng" dirty="0">
                <a:latin typeface="Calibri" panose="020F0502020204030204" pitchFamily="34" charset="0"/>
              </a:rPr>
              <a:t>problems</a:t>
            </a:r>
            <a:r>
              <a:rPr lang="en-US" sz="2000" dirty="0">
                <a:latin typeface="Calibri" panose="020F0502020204030204" pitchFamily="34" charset="0"/>
              </a:rPr>
              <a:t>, and </a:t>
            </a:r>
            <a:r>
              <a:rPr lang="en-US" sz="2000" u="sng" dirty="0">
                <a:latin typeface="Calibri" panose="020F0502020204030204" pitchFamily="34" charset="0"/>
              </a:rPr>
              <a:t>issues</a:t>
            </a:r>
            <a:r>
              <a:rPr lang="en-US" sz="2000" dirty="0">
                <a:latin typeface="Calibri" panose="020F0502020204030204" pitchFamily="34" charset="0"/>
              </a:rPr>
              <a:t>.  </a:t>
            </a:r>
          </a:p>
          <a:p>
            <a:pPr marL="342900" lvl="0" indent="-342900">
              <a:lnSpc>
                <a:spcPct val="95000"/>
              </a:lnSpc>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rPr>
              <a:t>Inventory can hid the underlying problems, but they are still there and can potentially create major issues in the supply chain.</a:t>
            </a:r>
          </a:p>
          <a:p>
            <a:pPr marL="342900" lvl="0" indent="-342900">
              <a:lnSpc>
                <a:spcPct val="95000"/>
              </a:lnSpc>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rPr>
              <a:t>Lowering inventory will help to expose the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hidden problems</a:t>
            </a:r>
            <a:r>
              <a:rPr lang="en-US" sz="2000" dirty="0">
                <a:latin typeface="Calibri" panose="020F0502020204030204" pitchFamily="34" charset="0"/>
              </a:rPr>
              <a:t>.  </a:t>
            </a:r>
            <a:r>
              <a:rPr lang="en-US" sz="2000" b="1" dirty="0">
                <a:latin typeface="Calibri" panose="020F0502020204030204" pitchFamily="34" charset="0"/>
              </a:rPr>
              <a:t>Once the problems are detected, they can be solved</a:t>
            </a:r>
            <a:r>
              <a:rPr lang="en-US" sz="2000" dirty="0">
                <a:latin typeface="Calibri" panose="020F0502020204030204" pitchFamily="34" charset="0"/>
              </a:rPr>
              <a:t>.  The end result will be a smoother running supply chain with less inventory investment.</a:t>
            </a:r>
          </a:p>
        </p:txBody>
      </p:sp>
      <p:sp>
        <p:nvSpPr>
          <p:cNvPr id="5" name="TextBox 4"/>
          <p:cNvSpPr txBox="1"/>
          <p:nvPr/>
        </p:nvSpPr>
        <p:spPr>
          <a:xfrm>
            <a:off x="982810" y="829733"/>
            <a:ext cx="2530180" cy="461665"/>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Water level is high</a:t>
            </a:r>
          </a:p>
        </p:txBody>
      </p:sp>
      <p:sp>
        <p:nvSpPr>
          <p:cNvPr id="10" name="TextBox 9"/>
          <p:cNvSpPr txBox="1"/>
          <p:nvPr/>
        </p:nvSpPr>
        <p:spPr>
          <a:xfrm>
            <a:off x="5710275" y="821267"/>
            <a:ext cx="2447850" cy="461665"/>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Water level is low</a:t>
            </a:r>
          </a:p>
        </p:txBody>
      </p:sp>
    </p:spTree>
    <p:extLst>
      <p:ext uri="{BB962C8B-B14F-4D97-AF65-F5344CB8AC3E}">
        <p14:creationId xmlns:p14="http://schemas.microsoft.com/office/powerpoint/2010/main" val="1740593580"/>
      </p:ext>
    </p:extLst>
  </p:cSld>
  <p:clrMapOvr>
    <a:masterClrMapping/>
  </p:clrMapOvr>
  <p:transition spd="slow">
    <p:pull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p:cNvSpPr>
            <a:spLocks noGrp="1" noChangeArrowheads="1"/>
          </p:cNvSpPr>
          <p:nvPr>
            <p:ph type="body" idx="4294967295"/>
          </p:nvPr>
        </p:nvSpPr>
        <p:spPr>
          <a:xfrm>
            <a:off x="1981200" y="1295400"/>
            <a:ext cx="7162800" cy="5105400"/>
          </a:xfrm>
        </p:spPr>
        <p:txBody>
          <a:bodyPr/>
          <a:lstStyle/>
          <a:p>
            <a:pPr marL="0" indent="0" eaLnBrk="1" hangingPunct="1">
              <a:buFontTx/>
              <a:buNone/>
            </a:pPr>
            <a:endParaRPr lang="en-US" altLang="en-US" dirty="0"/>
          </a:p>
          <a:p>
            <a:pPr marL="0" indent="0" eaLnBrk="1" hangingPunct="1">
              <a:buFontTx/>
              <a:buNone/>
            </a:pPr>
            <a:endParaRPr lang="en-US" altLang="en-US" sz="3200" dirty="0">
              <a:solidFill>
                <a:srgbClr val="FF3300"/>
              </a:solidFill>
            </a:endParaRPr>
          </a:p>
          <a:p>
            <a:pPr marL="0" indent="0" eaLnBrk="1" hangingPunct="1">
              <a:buFontTx/>
              <a:buNone/>
            </a:pPr>
            <a:endParaRPr lang="en-US" altLang="en-US" sz="900" dirty="0"/>
          </a:p>
        </p:txBody>
      </p:sp>
      <p:sp>
        <p:nvSpPr>
          <p:cNvPr id="8" name="Rectangle 2"/>
          <p:cNvSpPr txBox="1">
            <a:spLocks noChangeArrowheads="1"/>
          </p:cNvSpPr>
          <p:nvPr/>
        </p:nvSpPr>
        <p:spPr bwMode="auto">
          <a:xfrm>
            <a:off x="228600" y="189441"/>
            <a:ext cx="8915400" cy="3831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a:lstStyle>
          <a:p>
            <a:pPr>
              <a:lnSpc>
                <a:spcPct val="80000"/>
              </a:lnSpc>
            </a:pPr>
            <a:r>
              <a:rPr lang="en-US" altLang="en-US" sz="3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Setup Time and Changeover Time Reduction </a:t>
            </a:r>
          </a:p>
        </p:txBody>
      </p:sp>
      <p:sp>
        <p:nvSpPr>
          <p:cNvPr id="4" name="Rectangle 3"/>
          <p:cNvSpPr/>
          <p:nvPr/>
        </p:nvSpPr>
        <p:spPr>
          <a:xfrm>
            <a:off x="228600" y="914400"/>
            <a:ext cx="8686800" cy="5847755"/>
          </a:xfrm>
          <a:prstGeom prst="rect">
            <a:avLst/>
          </a:prstGeom>
        </p:spPr>
        <p:txBody>
          <a:bodyPr wrap="square">
            <a:spAutoFit/>
          </a:bodyPr>
          <a:lstStyle/>
          <a:p>
            <a:pPr marR="0" lvl="0">
              <a:spcBef>
                <a:spcPts val="1200"/>
              </a:spcBef>
              <a:spcAft>
                <a:spcPts val="1200"/>
              </a:spcAft>
            </a:pPr>
            <a:r>
              <a:rPr lang="en-US" u="sng" dirty="0">
                <a:latin typeface="Calibri" panose="020F0502020204030204" pitchFamily="34" charset="0"/>
                <a:ea typeface="Calibri" panose="020F0502020204030204" pitchFamily="34" charset="0"/>
                <a:cs typeface="Times New Roman" panose="02020603050405020304" pitchFamily="18" charset="0"/>
              </a:rPr>
              <a:t>Setup Time</a:t>
            </a:r>
            <a:r>
              <a:rPr lang="en-US" dirty="0">
                <a:latin typeface="Calibri" panose="020F0502020204030204" pitchFamily="34" charset="0"/>
                <a:ea typeface="Calibri" panose="020F0502020204030204" pitchFamily="34" charset="0"/>
                <a:cs typeface="Times New Roman" panose="02020603050405020304" pitchFamily="18" charset="0"/>
              </a:rPr>
              <a:t> and </a:t>
            </a:r>
            <a:r>
              <a:rPr lang="en-US" u="sng" dirty="0">
                <a:latin typeface="Calibri" panose="020F0502020204030204" pitchFamily="34" charset="0"/>
                <a:ea typeface="Calibri" panose="020F0502020204030204" pitchFamily="34" charset="0"/>
                <a:cs typeface="Times New Roman" panose="02020603050405020304" pitchFamily="18" charset="0"/>
              </a:rPr>
              <a:t>Changeover Time</a:t>
            </a:r>
            <a:r>
              <a:rPr lang="en-US" dirty="0">
                <a:latin typeface="Calibri" panose="020F0502020204030204" pitchFamily="34" charset="0"/>
                <a:ea typeface="Calibri" panose="020F0502020204030204" pitchFamily="34" charset="0"/>
                <a:cs typeface="Times New Roman" panose="02020603050405020304" pitchFamily="18" charset="0"/>
              </a:rPr>
              <a:t> are both considered a waste as they are </a:t>
            </a:r>
            <a:r>
              <a:rPr lang="en-US" b="1" dirty="0">
                <a:latin typeface="Calibri" panose="020F0502020204030204" pitchFamily="34" charset="0"/>
                <a:ea typeface="Calibri" panose="020F0502020204030204" pitchFamily="34" charset="0"/>
                <a:cs typeface="Times New Roman" panose="02020603050405020304" pitchFamily="18" charset="0"/>
              </a:rPr>
              <a:t>times when the equipment is not performing its intended function </a:t>
            </a:r>
            <a:r>
              <a:rPr lang="en-US" dirty="0">
                <a:latin typeface="Calibri" panose="020F0502020204030204" pitchFamily="34" charset="0"/>
                <a:ea typeface="Calibri" panose="020F0502020204030204" pitchFamily="34" charset="0"/>
                <a:cs typeface="Times New Roman" panose="02020603050405020304" pitchFamily="18" charset="0"/>
              </a:rPr>
              <a:t>.  .  .  . producing product.  </a:t>
            </a:r>
          </a:p>
          <a:p>
            <a:pPr marL="342900" marR="0" lvl="0" indent="-342900">
              <a:spcBef>
                <a:spcPts val="1200"/>
              </a:spcBef>
              <a:spcAft>
                <a:spcPts val="1200"/>
              </a:spcAft>
              <a:buClr>
                <a:srgbClr val="923222"/>
              </a:buClr>
              <a:buSzPct val="115000"/>
              <a:buFont typeface="Wingdings" panose="05000000000000000000" pitchFamily="2" charset="2"/>
              <a:buChar char="§"/>
            </a:pPr>
            <a:r>
              <a:rPr lang="en-US" b="1" u="sng" dirty="0">
                <a:latin typeface="Calibri" panose="020F0502020204030204" pitchFamily="34" charset="0"/>
                <a:ea typeface="Calibri" panose="020F0502020204030204" pitchFamily="34" charset="0"/>
                <a:cs typeface="Times New Roman" panose="02020603050405020304" pitchFamily="18" charset="0"/>
              </a:rPr>
              <a:t>Setup Time </a:t>
            </a:r>
            <a:r>
              <a:rPr lang="en-US" dirty="0">
                <a:latin typeface="Calibri" panose="020F0502020204030204" pitchFamily="34" charset="0"/>
                <a:ea typeface="Calibri" panose="020F0502020204030204" pitchFamily="34" charset="0"/>
                <a:cs typeface="Times New Roman" panose="02020603050405020304" pitchFamily="18" charset="0"/>
              </a:rPr>
              <a:t>is the time taken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to prepare and format</a:t>
            </a:r>
            <a:r>
              <a:rPr lang="en-US" b="1"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the manufacturing equipment and systems </a:t>
            </a:r>
            <a:r>
              <a:rPr lang="en-US" dirty="0">
                <a:solidFill>
                  <a:srgbClr val="923222"/>
                </a:solidFill>
                <a:latin typeface="Calibri" panose="020F0502020204030204" pitchFamily="34" charset="0"/>
                <a:ea typeface="Calibri" panose="020F0502020204030204" pitchFamily="34" charset="0"/>
                <a:cs typeface="Times New Roman" panose="02020603050405020304" pitchFamily="18" charset="0"/>
              </a:rPr>
              <a:t>for production</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1200"/>
              </a:spcBef>
              <a:spcAft>
                <a:spcPts val="1200"/>
              </a:spcAft>
              <a:buClr>
                <a:srgbClr val="923222"/>
              </a:buClr>
              <a:buSzPct val="115000"/>
              <a:buFont typeface="Wingdings" panose="05000000000000000000" pitchFamily="2" charset="2"/>
              <a:buChar char="§"/>
            </a:pPr>
            <a:r>
              <a:rPr lang="en-US" b="1" u="sng" dirty="0">
                <a:latin typeface="Calibri" panose="020F0502020204030204" pitchFamily="34" charset="0"/>
                <a:ea typeface="Calibri" panose="020F0502020204030204" pitchFamily="34" charset="0"/>
                <a:cs typeface="Times New Roman" panose="02020603050405020304" pitchFamily="18" charset="0"/>
              </a:rPr>
              <a:t>Changeover Time </a:t>
            </a:r>
            <a:r>
              <a:rPr lang="en-US" dirty="0">
                <a:latin typeface="Calibri" panose="020F0502020204030204" pitchFamily="34" charset="0"/>
                <a:ea typeface="Calibri" panose="020F0502020204030204" pitchFamily="34" charset="0"/>
                <a:cs typeface="Times New Roman" panose="02020603050405020304" pitchFamily="18" charset="0"/>
              </a:rPr>
              <a:t>is the time taken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to adapt and modify</a:t>
            </a:r>
            <a:r>
              <a:rPr lang="en-US" b="1"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the manufacturing equipment and systems </a:t>
            </a:r>
            <a:r>
              <a:rPr lang="en-US" b="1" dirty="0">
                <a:solidFill>
                  <a:srgbClr val="923222"/>
                </a:solidFill>
                <a:latin typeface="Calibri" panose="020F0502020204030204" pitchFamily="34" charset="0"/>
                <a:ea typeface="Calibri" panose="020F0502020204030204" pitchFamily="34" charset="0"/>
                <a:cs typeface="Times New Roman" panose="02020603050405020304" pitchFamily="18" charset="0"/>
              </a:rPr>
              <a:t>to</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a:solidFill>
                  <a:srgbClr val="923222"/>
                </a:solidFill>
                <a:latin typeface="Calibri" panose="020F0502020204030204" pitchFamily="34" charset="0"/>
                <a:ea typeface="Calibri" panose="020F0502020204030204" pitchFamily="34" charset="0"/>
                <a:cs typeface="Times New Roman" panose="02020603050405020304" pitchFamily="18" charset="0"/>
              </a:rPr>
              <a:t>produce a different product or a new batch of the same product</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1200"/>
              </a:spcBef>
              <a:spcAft>
                <a:spcPts val="600"/>
              </a:spcAft>
              <a:buClr>
                <a:srgbClr val="923222"/>
              </a:buClr>
              <a:buSzPct val="115000"/>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While setting up the equipment is a necessary function, if the set up time can be minimized, the difference will be more time available to produce.  </a:t>
            </a:r>
          </a:p>
          <a:p>
            <a:pPr marL="800100" lvl="1" indent="-342900">
              <a:spcBef>
                <a:spcPts val="0"/>
              </a:spcBef>
              <a:spcAft>
                <a:spcPts val="1200"/>
              </a:spcAft>
              <a:buClr>
                <a:srgbClr val="923222"/>
              </a:buClr>
              <a:buSzPct val="115000"/>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Both setup and changeover are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non-value added</a:t>
            </a:r>
            <a:r>
              <a:rPr lang="en-US" sz="2000" b="1"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operations</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and should be minimized as much as possible.</a:t>
            </a:r>
          </a:p>
        </p:txBody>
      </p:sp>
    </p:spTree>
    <p:extLst>
      <p:ext uri="{BB962C8B-B14F-4D97-AF65-F5344CB8AC3E}">
        <p14:creationId xmlns:p14="http://schemas.microsoft.com/office/powerpoint/2010/main" val="2609073135"/>
      </p:ext>
    </p:extLst>
  </p:cSld>
  <p:clrMapOvr>
    <a:masterClrMapping/>
  </p:clrMapOvr>
  <p:transition spd="slow">
    <p:pull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flipH="1">
            <a:off x="3742266" y="4830699"/>
            <a:ext cx="5173133" cy="1760601"/>
          </a:xfrm>
          <a:prstGeom prst="rect">
            <a:avLst/>
          </a:prstGeom>
        </p:spPr>
      </p:pic>
      <p:sp>
        <p:nvSpPr>
          <p:cNvPr id="5" name="Rectangle 2"/>
          <p:cNvSpPr>
            <a:spLocks noGrp="1" noChangeArrowheads="1"/>
          </p:cNvSpPr>
          <p:nvPr>
            <p:ph type="title" idx="4294967295"/>
          </p:nvPr>
        </p:nvSpPr>
        <p:spPr>
          <a:xfrm>
            <a:off x="228600" y="192352"/>
            <a:ext cx="8915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a:lnSpc>
                <a:spcPct val="80000"/>
              </a:lnSpc>
              <a:buFont typeface="+mj-lt"/>
              <a:buAutoNum type="arabicPeriod" startAt="4"/>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Small Batch Scheduling &amp; Uniform Plant Loading</a:t>
            </a:r>
            <a:endParaRPr lang="en-US" altLang="en-US" sz="20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
        <p:nvSpPr>
          <p:cNvPr id="11" name="Rectangle 10"/>
          <p:cNvSpPr/>
          <p:nvPr/>
        </p:nvSpPr>
        <p:spPr>
          <a:xfrm>
            <a:off x="228600" y="914400"/>
            <a:ext cx="8686800" cy="1600438"/>
          </a:xfrm>
          <a:prstGeom prst="rect">
            <a:avLst/>
          </a:prstGeom>
        </p:spPr>
        <p:txBody>
          <a:bodyPr wrap="square">
            <a:spAutoFit/>
          </a:bodyPr>
          <a:lstStyle/>
          <a:p>
            <a:pPr marL="0" lvl="1">
              <a:spcBef>
                <a:spcPts val="600"/>
              </a:spcBef>
              <a:spcAft>
                <a:spcPts val="600"/>
              </a:spcAft>
              <a:buClr>
                <a:srgbClr val="923222"/>
              </a:buClr>
              <a:buSzPct val="115000"/>
              <a:buNone/>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The ideal schedule is to produce every product as quickly as possible and at the same rate as customer demand.  </a:t>
            </a:r>
          </a:p>
          <a:p>
            <a:pPr marL="457200" lvl="2" indent="-342900">
              <a:spcBef>
                <a:spcPts val="600"/>
              </a:spcBef>
              <a:spcAft>
                <a:spcPts val="600"/>
              </a:spcAft>
              <a:buClr>
                <a:srgbClr val="923222"/>
              </a:buClr>
              <a:buSzPct val="115000"/>
              <a:buFont typeface="Wingdings" panose="05000000000000000000" pitchFamily="2" charset="2"/>
              <a:buChar char="§"/>
            </a:pPr>
            <a:r>
              <a:rPr lang="en-US" altLang="en-US" sz="2000" dirty="0">
                <a:latin typeface="Calibri" panose="020F0502020204030204" pitchFamily="34" charset="0"/>
                <a:ea typeface="ＭＳ Ｐゴシック" panose="020B0600070205080204" pitchFamily="34" charset="-128"/>
                <a:cs typeface="Times New Roman" panose="02020603050405020304" pitchFamily="18" charset="0"/>
              </a:rPr>
              <a:t>In the real world, material availability, labor availability, and setup or changeover time influences the scheduling of large batches</a:t>
            </a:r>
            <a:endParaRPr lang="en-US" altLang="en-US" dirty="0">
              <a:latin typeface="Calibri" panose="020F0502020204030204" pitchFamily="34" charset="0"/>
              <a:ea typeface="ＭＳ Ｐゴシック" panose="020B0600070205080204" pitchFamily="34" charset="-128"/>
            </a:endParaRPr>
          </a:p>
        </p:txBody>
      </p:sp>
      <p:sp>
        <p:nvSpPr>
          <p:cNvPr id="15" name="Rectangle 14"/>
          <p:cNvSpPr/>
          <p:nvPr/>
        </p:nvSpPr>
        <p:spPr>
          <a:xfrm>
            <a:off x="228600" y="2738058"/>
            <a:ext cx="8686800" cy="2369880"/>
          </a:xfrm>
          <a:prstGeom prst="rect">
            <a:avLst/>
          </a:prstGeom>
        </p:spPr>
        <p:txBody>
          <a:bodyPr wrap="square">
            <a:spAutoFit/>
          </a:bodyPr>
          <a:lstStyle/>
          <a:p>
            <a:pPr marL="0" marR="0">
              <a:spcBef>
                <a:spcPts val="600"/>
              </a:spcBef>
              <a:spcAft>
                <a:spcPts val="600"/>
              </a:spcAft>
            </a:pPr>
            <a:r>
              <a:rPr lang="en-US" dirty="0">
                <a:latin typeface="Calibri" panose="020F0502020204030204" pitchFamily="34" charset="0"/>
                <a:ea typeface="Calibri" panose="020F0502020204030204" pitchFamily="34" charset="0"/>
                <a:cs typeface="Calibri" panose="020F0502020204030204" pitchFamily="34" charset="0"/>
              </a:rPr>
              <a:t>Large batches can exacerbate the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Bullwhip Effect</a:t>
            </a:r>
            <a:r>
              <a:rPr lang="en-US" b="1"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as production in large batches creates an uneven workload </a:t>
            </a:r>
          </a:p>
          <a:p>
            <a:pPr marL="457200" indent="-342900">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Production is not synchronized with customer demand, making a pull system impossible.</a:t>
            </a:r>
          </a:p>
          <a:p>
            <a:pPr marL="457200" indent="-342900">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Throughput times in manufacturing go up, and work-in-process inventory goes up, creating more waste in the system.  </a:t>
            </a:r>
          </a:p>
        </p:txBody>
      </p:sp>
      <p:sp>
        <p:nvSpPr>
          <p:cNvPr id="16" name="Rectangle 15"/>
          <p:cNvSpPr/>
          <p:nvPr/>
        </p:nvSpPr>
        <p:spPr>
          <a:xfrm>
            <a:off x="228600" y="5284857"/>
            <a:ext cx="3619500" cy="707886"/>
          </a:xfrm>
          <a:prstGeom prst="rect">
            <a:avLst/>
          </a:prstGeom>
        </p:spPr>
        <p:txBody>
          <a:bodyPr wrap="square">
            <a:spAutoFit/>
          </a:bodyPr>
          <a:lstStyle/>
          <a:p>
            <a:pPr marL="800100" lvl="1" indent="-342900">
              <a:spcBef>
                <a:spcPts val="600"/>
              </a:spcBef>
              <a:spcAft>
                <a:spcPts val="600"/>
              </a:spcAft>
              <a:buClr>
                <a:srgbClr val="923222"/>
              </a:buClr>
              <a:buSzPct val="115000"/>
              <a:buFont typeface="Calibri" panose="020F050202020403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Think of a snake trying to swallow a large meal. </a:t>
            </a:r>
          </a:p>
        </p:txBody>
      </p:sp>
    </p:spTree>
    <p:extLst>
      <p:ext uri="{BB962C8B-B14F-4D97-AF65-F5344CB8AC3E}">
        <p14:creationId xmlns:p14="http://schemas.microsoft.com/office/powerpoint/2010/main" val="2836212858"/>
      </p:ext>
    </p:extLst>
  </p:cSld>
  <p:clrMapOvr>
    <a:masterClrMapping/>
  </p:clrMapOvr>
  <p:transition spd="slow">
    <p:pull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28600" y="914400"/>
            <a:ext cx="8699500" cy="5755422"/>
          </a:xfrm>
          <a:prstGeom prst="rect">
            <a:avLst/>
          </a:prstGeom>
        </p:spPr>
        <p:txBody>
          <a:bodyPr wrap="square">
            <a:spAutoFit/>
          </a:bodyPr>
          <a:lstStyle/>
          <a:p>
            <a:pPr>
              <a:spcBef>
                <a:spcPts val="600"/>
              </a:spcBef>
              <a:spcAft>
                <a:spcPts val="1200"/>
              </a:spcAft>
              <a:buClr>
                <a:srgbClr val="923222"/>
              </a:buClr>
              <a:buSzPct val="115000"/>
            </a:pPr>
            <a:r>
              <a:rPr lang="en-US" sz="2800" dirty="0">
                <a:latin typeface="Calibri" panose="020F0502020204030204" pitchFamily="34" charset="0"/>
                <a:ea typeface="Calibri" panose="020F0502020204030204" pitchFamily="34" charset="0"/>
                <a:cs typeface="Calibri" panose="020F0502020204030204" pitchFamily="34" charset="0"/>
              </a:rPr>
              <a:t>LEAN Manufacturing attempts to reverse this though small batch scheduling.  </a:t>
            </a:r>
          </a:p>
          <a:p>
            <a:pPr marL="457200" indent="-342900">
              <a:spcBef>
                <a:spcPts val="600"/>
              </a:spcBef>
              <a:spcAft>
                <a:spcPts val="1200"/>
              </a:spcAft>
              <a:buClr>
                <a:srgbClr val="923222"/>
              </a:buClr>
              <a:buSzPct val="11500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Smaller batches will facilitate producing at the same rate as customer demand.</a:t>
            </a:r>
          </a:p>
          <a:p>
            <a:pPr marL="114300" marR="0">
              <a:spcBef>
                <a:spcPts val="600"/>
              </a:spcBef>
              <a:spcAft>
                <a:spcPts val="1200"/>
              </a:spcAft>
              <a:buClr>
                <a:srgbClr val="923222"/>
              </a:buClr>
              <a:buSzPct val="115000"/>
            </a:pPr>
            <a:r>
              <a:rPr lang="en-US" sz="2800" dirty="0">
                <a:latin typeface="Calibri" panose="020F0502020204030204" pitchFamily="34" charset="0"/>
                <a:ea typeface="Calibri" panose="020F0502020204030204" pitchFamily="34" charset="0"/>
                <a:cs typeface="Calibri" panose="020F0502020204030204" pitchFamily="34" charset="0"/>
              </a:rPr>
              <a:t>Production in small batches creates a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smooth workload</a:t>
            </a:r>
            <a:r>
              <a:rPr lang="en-US" sz="2800" b="1"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sz="2800" dirty="0">
                <a:latin typeface="Calibri" panose="020F0502020204030204" pitchFamily="34" charset="0"/>
                <a:ea typeface="Calibri" panose="020F0502020204030204" pitchFamily="34" charset="0"/>
                <a:cs typeface="Calibri" panose="020F0502020204030204" pitchFamily="34" charset="0"/>
              </a:rPr>
              <a:t>as production can be synchronized with customer demand, facilitating a pull system.  </a:t>
            </a:r>
          </a:p>
          <a:p>
            <a:pPr marL="457200" marR="0" indent="-342900">
              <a:spcBef>
                <a:spcPts val="600"/>
              </a:spcBef>
              <a:spcAft>
                <a:spcPts val="1200"/>
              </a:spcAft>
              <a:buClr>
                <a:srgbClr val="923222"/>
              </a:buClr>
              <a:buSzPct val="11500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It </a:t>
            </a:r>
            <a:r>
              <a:rPr lang="en-US" b="1" dirty="0">
                <a:latin typeface="Calibri" panose="020F0502020204030204" pitchFamily="34" charset="0"/>
                <a:ea typeface="Calibri" panose="020F0502020204030204" pitchFamily="34" charset="0"/>
                <a:cs typeface="Calibri" panose="020F0502020204030204" pitchFamily="34" charset="0"/>
              </a:rPr>
              <a:t>increases flexibility </a:t>
            </a:r>
            <a:r>
              <a:rPr lang="en-US" dirty="0">
                <a:latin typeface="Calibri" panose="020F0502020204030204" pitchFamily="34" charset="0"/>
                <a:ea typeface="Calibri" panose="020F0502020204030204" pitchFamily="34" charset="0"/>
                <a:cs typeface="Calibri" panose="020F0502020204030204" pitchFamily="34" charset="0"/>
              </a:rPr>
              <a:t>allowing the company to respond to changes in customer demands more quickly.  </a:t>
            </a:r>
          </a:p>
          <a:p>
            <a:pPr marL="457200" marR="0" indent="-342900">
              <a:spcBef>
                <a:spcPts val="600"/>
              </a:spcBef>
              <a:spcAft>
                <a:spcPts val="1200"/>
              </a:spcAft>
              <a:buClr>
                <a:srgbClr val="923222"/>
              </a:buClr>
              <a:buSzPct val="115000"/>
              <a:buFont typeface="Wingdings" panose="05000000000000000000" pitchFamily="2" charset="2"/>
              <a:buChar char="§"/>
            </a:pPr>
            <a:r>
              <a:rPr lang="en-US" b="1" dirty="0">
                <a:latin typeface="Calibri" panose="020F0502020204030204" pitchFamily="34" charset="0"/>
                <a:ea typeface="Calibri" panose="020F0502020204030204" pitchFamily="34" charset="0"/>
                <a:cs typeface="Calibri" panose="020F0502020204030204" pitchFamily="34" charset="0"/>
              </a:rPr>
              <a:t>Throughput times in manufacturing go down</a:t>
            </a:r>
            <a:r>
              <a:rPr lang="en-US" dirty="0">
                <a:latin typeface="Calibri" panose="020F0502020204030204" pitchFamily="34" charset="0"/>
                <a:ea typeface="Calibri" panose="020F0502020204030204" pitchFamily="34" charset="0"/>
                <a:cs typeface="Calibri" panose="020F0502020204030204" pitchFamily="34" charset="0"/>
              </a:rPr>
              <a:t>, and Work-in-Process inventory goes down, reducing costs and eliminating or minimizing waste in the system.  </a:t>
            </a:r>
          </a:p>
        </p:txBody>
      </p:sp>
      <p:sp>
        <p:nvSpPr>
          <p:cNvPr id="14" name="Rounded Rectangle 4"/>
          <p:cNvSpPr/>
          <p:nvPr/>
        </p:nvSpPr>
        <p:spPr>
          <a:xfrm>
            <a:off x="228600" y="132598"/>
            <a:ext cx="5626874"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Small Batch Scheduling</a:t>
            </a:r>
          </a:p>
        </p:txBody>
      </p:sp>
    </p:spTree>
    <p:extLst>
      <p:ext uri="{BB962C8B-B14F-4D97-AF65-F5344CB8AC3E}">
        <p14:creationId xmlns:p14="http://schemas.microsoft.com/office/powerpoint/2010/main" val="3951561475"/>
      </p:ext>
    </p:extLst>
  </p:cSld>
  <p:clrMapOvr>
    <a:masterClrMapping/>
  </p:clrMapOvr>
  <p:transition spd="slow">
    <p:pull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01700"/>
            <a:ext cx="7848600" cy="4775200"/>
          </a:xfrm>
        </p:spPr>
        <p:txBody>
          <a:bodyPr>
            <a:normAutofit/>
          </a:bodyPr>
          <a:lstStyle/>
          <a:p>
            <a:pPr marL="0" lvl="1" indent="0">
              <a:spcBef>
                <a:spcPts val="1200"/>
              </a:spcBef>
              <a:spcAft>
                <a:spcPts val="1200"/>
              </a:spcAft>
              <a:buClr>
                <a:srgbClr val="923222"/>
              </a:buClr>
              <a:buSzPct val="115000"/>
              <a:buNone/>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Small batch scheduling can be facilitated through the use of </a:t>
            </a:r>
            <a:r>
              <a:rPr lang="en-US" altLang="en-US" sz="2400" b="1" u="sng" kern="1200" dirty="0" err="1">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Kanbans</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a:t>
            </a:r>
          </a:p>
          <a:p>
            <a:pPr marL="457200" lvl="1" indent="-342900">
              <a:spcBef>
                <a:spcPts val="1200"/>
              </a:spcBef>
              <a:spcAft>
                <a:spcPts val="12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Kanban means “Signal” or “Card” in Japanese and is used for communication (e.g., visual signal) between workstations.</a:t>
            </a:r>
          </a:p>
          <a:p>
            <a:pPr marL="457200" lvl="1" indent="-342900">
              <a:spcBef>
                <a:spcPts val="1200"/>
              </a:spcBef>
              <a:spcAft>
                <a:spcPts val="12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Kanban’s authorize production or the movement of materials to the next workstation.</a:t>
            </a:r>
          </a:p>
          <a:p>
            <a:pPr marL="457200" lvl="1" indent="-342900">
              <a:spcBef>
                <a:spcPts val="1200"/>
              </a:spcBef>
              <a:spcAft>
                <a:spcPts val="12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Could be facilitated through the use of a computer software program, i.e., ERP system.</a:t>
            </a:r>
            <a:endPar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endParaRPr>
          </a:p>
          <a:p>
            <a:pPr marL="0" indent="0">
              <a:spcBef>
                <a:spcPts val="1200"/>
              </a:spcBef>
              <a:spcAft>
                <a:spcPts val="1200"/>
              </a:spcAft>
              <a:buNone/>
            </a:pPr>
            <a:endParaRPr lang="en-US" sz="2800" b="1" dirty="0">
              <a:latin typeface="Calibri" panose="020F050202020403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1480" y="1634067"/>
            <a:ext cx="960120" cy="240030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7790" t="6790" r="3374" b="15432"/>
          <a:stretch/>
        </p:blipFill>
        <p:spPr>
          <a:xfrm flipH="1">
            <a:off x="5410200" y="4258294"/>
            <a:ext cx="3348567" cy="2438840"/>
          </a:xfrm>
          <a:prstGeom prst="rect">
            <a:avLst/>
          </a:prstGeom>
        </p:spPr>
      </p:pic>
      <p:sp>
        <p:nvSpPr>
          <p:cNvPr id="9" name="Rounded Rectangle 4"/>
          <p:cNvSpPr/>
          <p:nvPr/>
        </p:nvSpPr>
        <p:spPr>
          <a:xfrm>
            <a:off x="228600" y="132598"/>
            <a:ext cx="8686800"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Kanbans</a:t>
            </a:r>
            <a:endParaRPr lang="en-US" sz="3200" b="1" i="1" dirty="0">
              <a:solidFill>
                <a:srgbClr val="923222"/>
              </a:solidFill>
              <a:effectLst>
                <a:outerShdw blurRad="38100" dist="38100" dir="2700000" algn="tl">
                  <a:srgbClr val="C0C0C0"/>
                </a:outerShdw>
              </a:effectLst>
              <a:latin typeface="Calibri" panose="020F0502020204030204" pitchFamily="34" charset="0"/>
              <a:cs typeface="Arial" charset="0"/>
            </a:endParaRPr>
          </a:p>
        </p:txBody>
      </p:sp>
    </p:spTree>
    <p:extLst>
      <p:ext uri="{BB962C8B-B14F-4D97-AF65-F5344CB8AC3E}">
        <p14:creationId xmlns:p14="http://schemas.microsoft.com/office/powerpoint/2010/main" val="874539229"/>
      </p:ext>
    </p:extLst>
  </p:cSld>
  <p:clrMapOvr>
    <a:masterClrMapping/>
  </p:clrMapOvr>
  <p:transition spd="slow">
    <p:pull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27100"/>
            <a:ext cx="4758267" cy="5702300"/>
          </a:xfrm>
        </p:spPr>
        <p:txBody>
          <a:bodyPr>
            <a:noAutofit/>
          </a:bodyPr>
          <a:lstStyle/>
          <a:p>
            <a:pPr marL="3175" lvl="1" indent="0">
              <a:lnSpc>
                <a:spcPct val="90000"/>
              </a:lnSpc>
              <a:spcBef>
                <a:spcPts val="600"/>
              </a:spcBef>
              <a:spcAft>
                <a:spcPts val="600"/>
              </a:spcAft>
              <a:buClr>
                <a:srgbClr val="923222"/>
              </a:buClr>
              <a:buSzPct val="110000"/>
              <a:buNone/>
            </a:pPr>
            <a:r>
              <a:rPr lang="en-US" sz="2400" b="1" dirty="0">
                <a:latin typeface="Calibri" panose="020F0502020204030204" pitchFamily="34" charset="0"/>
                <a:ea typeface="+mn-ea"/>
                <a:cs typeface="Arial" panose="020B0604020202020204" pitchFamily="34" charset="0"/>
              </a:rPr>
              <a:t>Problem:</a:t>
            </a:r>
          </a:p>
          <a:p>
            <a:pPr marL="457200" lvl="1" indent="-344488">
              <a:lnSpc>
                <a:spcPct val="90000"/>
              </a:lnSpc>
              <a:spcBef>
                <a:spcPts val="60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ea typeface="+mn-ea"/>
                <a:cs typeface="Arial" panose="020B0604020202020204" pitchFamily="34" charset="0"/>
              </a:rPr>
              <a:t>Demand exceeds capacity at points in the planning horizon.</a:t>
            </a:r>
          </a:p>
          <a:p>
            <a:pPr marL="457200" lvl="1" indent="-344488">
              <a:lnSpc>
                <a:spcPct val="90000"/>
              </a:lnSpc>
              <a:spcBef>
                <a:spcPts val="60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ea typeface="+mn-ea"/>
                <a:cs typeface="Arial" panose="020B0604020202020204" pitchFamily="34" charset="0"/>
              </a:rPr>
              <a:t>Matching the production plan to follow demand exactly can contribute to inefficiency and waste, including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excess inventory</a:t>
            </a:r>
            <a:r>
              <a:rPr lang="en-US" sz="2000" dirty="0">
                <a:latin typeface="Calibri" panose="020F0502020204030204" pitchFamily="34" charset="0"/>
                <a:ea typeface="+mn-ea"/>
                <a:cs typeface="Arial" panose="020B0604020202020204" pitchFamily="34" charset="0"/>
              </a:rPr>
              <a:t> or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shortages of inventory</a:t>
            </a:r>
            <a:r>
              <a:rPr lang="en-US" sz="2000" dirty="0">
                <a:latin typeface="Calibri" panose="020F0502020204030204" pitchFamily="34" charset="0"/>
                <a:ea typeface="+mn-ea"/>
                <a:cs typeface="Arial" panose="020B0604020202020204" pitchFamily="34" charset="0"/>
              </a:rPr>
              <a:t>.</a:t>
            </a:r>
          </a:p>
          <a:p>
            <a:pPr marL="3175" lvl="1" indent="0">
              <a:lnSpc>
                <a:spcPct val="90000"/>
              </a:lnSpc>
              <a:spcBef>
                <a:spcPts val="600"/>
              </a:spcBef>
              <a:spcAft>
                <a:spcPts val="600"/>
              </a:spcAft>
              <a:buClr>
                <a:srgbClr val="923222"/>
              </a:buClr>
              <a:buSzPct val="110000"/>
              <a:buNone/>
            </a:pPr>
            <a:r>
              <a:rPr lang="en-US" sz="2400" b="1" dirty="0">
                <a:latin typeface="Calibri" panose="020F0502020204030204" pitchFamily="34" charset="0"/>
                <a:ea typeface="+mn-ea"/>
                <a:cs typeface="Arial" panose="020B0604020202020204" pitchFamily="34" charset="0"/>
              </a:rPr>
              <a:t>Uniform Plant Loading:</a:t>
            </a:r>
          </a:p>
          <a:p>
            <a:pPr marL="457200" lvl="1" indent="-344488">
              <a:lnSpc>
                <a:spcPct val="90000"/>
              </a:lnSpc>
              <a:spcBef>
                <a:spcPts val="60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ea typeface="+mn-ea"/>
                <a:cs typeface="Arial" panose="020B0604020202020204" pitchFamily="34" charset="0"/>
              </a:rPr>
              <a:t>Planning up to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capacity</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 </a:t>
            </a:r>
            <a:r>
              <a:rPr lang="en-US" sz="2000" dirty="0">
                <a:latin typeface="Calibri" panose="020F0502020204030204" pitchFamily="34" charset="0"/>
                <a:ea typeface="+mn-ea"/>
                <a:cs typeface="Arial" panose="020B0604020202020204" pitchFamily="34" charset="0"/>
              </a:rPr>
              <a:t>in earlier time periods to meet demand in later time periods.</a:t>
            </a:r>
          </a:p>
          <a:p>
            <a:pPr marL="457200" lvl="1" indent="-344488">
              <a:lnSpc>
                <a:spcPct val="90000"/>
              </a:lnSpc>
              <a:spcBef>
                <a:spcPts val="60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ea typeface="+mn-ea"/>
                <a:cs typeface="Arial" panose="020B0604020202020204" pitchFamily="34" charset="0"/>
              </a:rPr>
              <a:t>Also called “front-loading” the plan or “leveling” the plan.</a:t>
            </a:r>
          </a:p>
          <a:p>
            <a:pPr marL="457200" lvl="1" indent="-344488">
              <a:lnSpc>
                <a:spcPct val="90000"/>
              </a:lnSpc>
              <a:spcBef>
                <a:spcPts val="60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ea typeface="+mn-ea"/>
                <a:cs typeface="Arial" panose="020B0604020202020204" pitchFamily="34" charset="0"/>
              </a:rPr>
              <a:t>Production schedule is frozen in the  up-front time period (i.e., month)</a:t>
            </a:r>
          </a:p>
          <a:p>
            <a:pPr marL="457200" lvl="1" indent="-344488">
              <a:lnSpc>
                <a:spcPct val="90000"/>
              </a:lnSpc>
              <a:spcBef>
                <a:spcPts val="60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ea typeface="+mn-ea"/>
                <a:cs typeface="Arial" panose="020B0604020202020204" pitchFamily="34" charset="0"/>
              </a:rPr>
              <a:t>Helps suppliers better plan production.</a:t>
            </a:r>
          </a:p>
        </p:txBody>
      </p:sp>
      <p:sp>
        <p:nvSpPr>
          <p:cNvPr id="6" name="Rounded Rectangle 4"/>
          <p:cNvSpPr/>
          <p:nvPr/>
        </p:nvSpPr>
        <p:spPr>
          <a:xfrm>
            <a:off x="228600" y="132598"/>
            <a:ext cx="8686800"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Uniform Plant Loading</a:t>
            </a:r>
            <a:r>
              <a:rPr lang="en-US" sz="2000" i="1" dirty="0">
                <a:solidFill>
                  <a:srgbClr val="923222"/>
                </a:solidFill>
                <a:latin typeface="Calibri" panose="020F0502020204030204" pitchFamily="34" charset="0"/>
                <a:cs typeface="Arial" charset="0"/>
              </a:rPr>
              <a:t> (i.e., level-loading the plan)</a:t>
            </a:r>
            <a:endParaRPr lang="en-US" sz="3200" b="1" dirty="0">
              <a:solidFill>
                <a:srgbClr val="923222"/>
              </a:solidFill>
              <a:effectLst>
                <a:outerShdw blurRad="38100" dist="38100" dir="2700000" algn="tl">
                  <a:srgbClr val="C0C0C0"/>
                </a:outerShdw>
              </a:effectLst>
              <a:latin typeface="Calibri" panose="020F0502020204030204" pitchFamily="34" charset="0"/>
              <a:cs typeface="Arial" charset="0"/>
            </a:endParaRPr>
          </a:p>
        </p:txBody>
      </p:sp>
      <p:pic>
        <p:nvPicPr>
          <p:cNvPr id="4" name="Picture 3"/>
          <p:cNvPicPr>
            <a:picLocks noChangeAspect="1"/>
          </p:cNvPicPr>
          <p:nvPr/>
        </p:nvPicPr>
        <p:blipFill>
          <a:blip r:embed="rId2"/>
          <a:stretch>
            <a:fillRect/>
          </a:stretch>
        </p:blipFill>
        <p:spPr>
          <a:xfrm>
            <a:off x="4999455" y="1198033"/>
            <a:ext cx="3915945" cy="2353733"/>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pic>
        <p:nvPicPr>
          <p:cNvPr id="7" name="Picture 6"/>
          <p:cNvPicPr>
            <a:picLocks noChangeAspect="1"/>
          </p:cNvPicPr>
          <p:nvPr/>
        </p:nvPicPr>
        <p:blipFill>
          <a:blip r:embed="rId3"/>
          <a:stretch>
            <a:fillRect/>
          </a:stretch>
        </p:blipFill>
        <p:spPr>
          <a:xfrm>
            <a:off x="4999455" y="4123267"/>
            <a:ext cx="3915945" cy="2353733"/>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sp>
        <p:nvSpPr>
          <p:cNvPr id="5" name="TextBox 4"/>
          <p:cNvSpPr txBox="1"/>
          <p:nvPr/>
        </p:nvSpPr>
        <p:spPr>
          <a:xfrm>
            <a:off x="7645401" y="1257300"/>
            <a:ext cx="1132041" cy="276999"/>
          </a:xfrm>
          <a:prstGeom prst="rect">
            <a:avLst/>
          </a:prstGeom>
          <a:noFill/>
        </p:spPr>
        <p:txBody>
          <a:bodyPr wrap="none" rtlCol="0">
            <a:spAutoFit/>
          </a:bodyPr>
          <a:lstStyle/>
          <a:p>
            <a:r>
              <a:rPr lang="en-US" sz="1200" dirty="0"/>
              <a:t>Over-capacity</a:t>
            </a:r>
          </a:p>
        </p:txBody>
      </p:sp>
      <p:sp>
        <p:nvSpPr>
          <p:cNvPr id="9" name="TextBox 8"/>
          <p:cNvSpPr txBox="1"/>
          <p:nvPr/>
        </p:nvSpPr>
        <p:spPr>
          <a:xfrm>
            <a:off x="5453779" y="1778000"/>
            <a:ext cx="1215397" cy="276999"/>
          </a:xfrm>
          <a:prstGeom prst="rect">
            <a:avLst/>
          </a:prstGeom>
          <a:noFill/>
        </p:spPr>
        <p:txBody>
          <a:bodyPr wrap="none" rtlCol="0">
            <a:spAutoFit/>
          </a:bodyPr>
          <a:lstStyle/>
          <a:p>
            <a:r>
              <a:rPr lang="en-US" sz="1200" dirty="0"/>
              <a:t>Under-capacity</a:t>
            </a:r>
          </a:p>
        </p:txBody>
      </p:sp>
      <p:cxnSp>
        <p:nvCxnSpPr>
          <p:cNvPr id="11" name="Straight Arrow Connector 10"/>
          <p:cNvCxnSpPr/>
          <p:nvPr/>
        </p:nvCxnSpPr>
        <p:spPr bwMode="auto">
          <a:xfrm>
            <a:off x="6079067" y="2057400"/>
            <a:ext cx="186266" cy="313267"/>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3" name="Straight Arrow Connector 12"/>
          <p:cNvCxnSpPr>
            <a:stCxn id="5" idx="2"/>
          </p:cNvCxnSpPr>
          <p:nvPr/>
        </p:nvCxnSpPr>
        <p:spPr bwMode="auto">
          <a:xfrm flipH="1">
            <a:off x="8178800" y="1534299"/>
            <a:ext cx="32622" cy="277568"/>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7467600" y="4495800"/>
            <a:ext cx="1191352" cy="461665"/>
          </a:xfrm>
          <a:prstGeom prst="rect">
            <a:avLst/>
          </a:prstGeom>
          <a:noFill/>
        </p:spPr>
        <p:txBody>
          <a:bodyPr wrap="none" rtlCol="0">
            <a:spAutoFit/>
          </a:bodyPr>
          <a:lstStyle/>
          <a:p>
            <a:pPr algn="ctr"/>
            <a:r>
              <a:rPr lang="en-US" sz="1200" dirty="0"/>
              <a:t>Production </a:t>
            </a:r>
          </a:p>
          <a:p>
            <a:pPr algn="ctr"/>
            <a:r>
              <a:rPr lang="en-US" sz="1200" dirty="0"/>
              <a:t>shifted forward</a:t>
            </a:r>
          </a:p>
        </p:txBody>
      </p:sp>
      <p:cxnSp>
        <p:nvCxnSpPr>
          <p:cNvPr id="17" name="Straight Arrow Connector 16"/>
          <p:cNvCxnSpPr>
            <a:stCxn id="15" idx="1"/>
          </p:cNvCxnSpPr>
          <p:nvPr/>
        </p:nvCxnSpPr>
        <p:spPr bwMode="auto">
          <a:xfrm flipH="1" flipV="1">
            <a:off x="6747933" y="4724400"/>
            <a:ext cx="719667" cy="223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1" name="Straight Connector 20"/>
          <p:cNvCxnSpPr/>
          <p:nvPr/>
        </p:nvCxnSpPr>
        <p:spPr bwMode="auto">
          <a:xfrm>
            <a:off x="5372100" y="5069681"/>
            <a:ext cx="3352800" cy="0"/>
          </a:xfrm>
          <a:prstGeom prst="line">
            <a:avLst/>
          </a:prstGeom>
          <a:ln w="254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bwMode="auto">
          <a:xfrm>
            <a:off x="7657836" y="6317456"/>
            <a:ext cx="228864"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0" name="TextBox 9"/>
          <p:cNvSpPr txBox="1"/>
          <p:nvPr/>
        </p:nvSpPr>
        <p:spPr>
          <a:xfrm>
            <a:off x="5601976" y="914400"/>
            <a:ext cx="2664447" cy="246221"/>
          </a:xfrm>
          <a:prstGeom prst="rect">
            <a:avLst/>
          </a:prstGeom>
          <a:solidFill>
            <a:srgbClr val="FFFF00"/>
          </a:solidFill>
        </p:spPr>
        <p:txBody>
          <a:bodyPr wrap="none" lIns="0" tIns="0" rIns="0" bIns="0" rtlCol="0">
            <a:spAutoFit/>
          </a:bodyPr>
          <a:lstStyle/>
          <a:p>
            <a:r>
              <a:rPr lang="en-US" sz="1600" dirty="0">
                <a:latin typeface="Calibri" panose="020F0502020204030204" pitchFamily="34" charset="0"/>
              </a:rPr>
              <a:t>Very inefficient use of resources</a:t>
            </a:r>
          </a:p>
        </p:txBody>
      </p:sp>
      <p:sp>
        <p:nvSpPr>
          <p:cNvPr id="18" name="TextBox 17"/>
          <p:cNvSpPr txBox="1"/>
          <p:nvPr/>
        </p:nvSpPr>
        <p:spPr>
          <a:xfrm>
            <a:off x="5638813" y="3818468"/>
            <a:ext cx="2590774" cy="246221"/>
          </a:xfrm>
          <a:prstGeom prst="rect">
            <a:avLst/>
          </a:prstGeom>
          <a:solidFill>
            <a:srgbClr val="FFFF00"/>
          </a:solidFill>
        </p:spPr>
        <p:txBody>
          <a:bodyPr wrap="none" lIns="0" tIns="0" rIns="0" bIns="0" rtlCol="0">
            <a:spAutoFit/>
          </a:bodyPr>
          <a:lstStyle>
            <a:defPPr>
              <a:defRPr lang="en-US"/>
            </a:defPPr>
            <a:lvl1pPr>
              <a:defRPr sz="1600">
                <a:latin typeface="Calibri" panose="020F0502020204030204" pitchFamily="34" charset="0"/>
              </a:defRPr>
            </a:lvl1pPr>
          </a:lstStyle>
          <a:p>
            <a:r>
              <a:rPr lang="en-US" dirty="0"/>
              <a:t>More efficient use of resources</a:t>
            </a:r>
          </a:p>
        </p:txBody>
      </p:sp>
    </p:spTree>
    <p:extLst>
      <p:ext uri="{BB962C8B-B14F-4D97-AF65-F5344CB8AC3E}">
        <p14:creationId xmlns:p14="http://schemas.microsoft.com/office/powerpoint/2010/main" val="3881406077"/>
      </p:ext>
    </p:extLst>
  </p:cSld>
  <p:clrMapOvr>
    <a:masterClrMapping/>
  </p:clrMapOvr>
  <p:transition spd="slow">
    <p:pull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4294967295"/>
          </p:nvPr>
        </p:nvSpPr>
        <p:spPr>
          <a:xfrm>
            <a:off x="228600" y="914400"/>
            <a:ext cx="8686800" cy="2641600"/>
          </a:xfrm>
        </p:spPr>
        <p:txBody>
          <a:bodyPr/>
          <a:lstStyle/>
          <a:p>
            <a:pPr marL="0" lvl="1" indent="0">
              <a:spcBef>
                <a:spcPts val="1200"/>
              </a:spcBef>
              <a:spcAft>
                <a:spcPts val="1200"/>
              </a:spcAft>
              <a:buClr>
                <a:srgbClr val="923222"/>
              </a:buClr>
              <a:buSzPct val="115000"/>
              <a:buNone/>
            </a:pP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Firms develop lean supply chain relationships with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key customers </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and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key suppliers</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 </a:t>
            </a:r>
          </a:p>
          <a:p>
            <a:pPr marL="287338" lvl="1" indent="-287338">
              <a:spcBef>
                <a:spcPts val="1200"/>
              </a:spcBef>
              <a:spcAft>
                <a:spcPts val="12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In an ideal LEAN supply chain relationship, both customers and suppliers get connected in ways that allow them to easily </a:t>
            </a:r>
            <a:r>
              <a:rPr lang="en-US" altLang="en-US" sz="2400" b="1" u="sng" kern="1200" dirty="0">
                <a:latin typeface="Calibri" panose="020F0502020204030204" pitchFamily="34" charset="0"/>
                <a:ea typeface="ＭＳ Ｐゴシック" panose="020B0600070205080204" pitchFamily="34" charset="-128"/>
                <a:cs typeface="Times New Roman" panose="02020603050405020304" pitchFamily="18" charset="0"/>
              </a:rPr>
              <a:t>exchange information</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 demand data, and the visibility of status.</a:t>
            </a:r>
          </a:p>
        </p:txBody>
      </p:sp>
      <p:sp>
        <p:nvSpPr>
          <p:cNvPr id="4" name="Rectangle 2"/>
          <p:cNvSpPr>
            <a:spLocks noGrp="1" noChangeArrowheads="1"/>
          </p:cNvSpPr>
          <p:nvPr>
            <p:ph type="title" idx="4294967295"/>
          </p:nvPr>
        </p:nvSpPr>
        <p:spPr>
          <a:xfrm>
            <a:off x="228600" y="192352"/>
            <a:ext cx="8915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a:lnSpc>
                <a:spcPct val="80000"/>
              </a:lnSpc>
              <a:buFont typeface="+mj-lt"/>
              <a:buAutoNum type="arabicPeriod" startAt="5"/>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LEAN Supply Chain Relationships</a:t>
            </a:r>
            <a:endParaRPr lang="en-US" altLang="en-US" sz="20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pic>
        <p:nvPicPr>
          <p:cNvPr id="7" name="Picture 6"/>
          <p:cNvPicPr>
            <a:picLocks noChangeAspect="1"/>
          </p:cNvPicPr>
          <p:nvPr/>
        </p:nvPicPr>
        <p:blipFill rotWithShape="1">
          <a:blip r:embed="rId2"/>
          <a:srcRect l="3560"/>
          <a:stretch/>
        </p:blipFill>
        <p:spPr>
          <a:xfrm>
            <a:off x="5080652" y="3386525"/>
            <a:ext cx="3834748" cy="3204775"/>
          </a:xfrm>
          <a:prstGeom prst="rect">
            <a:avLst/>
          </a:prstGeom>
        </p:spPr>
      </p:pic>
      <p:sp>
        <p:nvSpPr>
          <p:cNvPr id="8" name="Rectangle 3"/>
          <p:cNvSpPr txBox="1">
            <a:spLocks noChangeArrowheads="1"/>
          </p:cNvSpPr>
          <p:nvPr/>
        </p:nvSpPr>
        <p:spPr bwMode="auto">
          <a:xfrm>
            <a:off x="228600" y="3613638"/>
            <a:ext cx="4651131" cy="2438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287338" lvl="1" indent="-287338">
              <a:spcBef>
                <a:spcPts val="1200"/>
              </a:spcBef>
              <a:spcAft>
                <a:spcPts val="12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Mutual dependency and benefits occur among these partners. </a:t>
            </a:r>
          </a:p>
          <a:p>
            <a:pPr marL="287338" lvl="1" indent="-287338">
              <a:spcBef>
                <a:spcPts val="1200"/>
              </a:spcBef>
              <a:spcAft>
                <a:spcPts val="1200"/>
              </a:spcAft>
              <a:buClr>
                <a:srgbClr val="923222"/>
              </a:buClr>
              <a:buSzPct val="115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Suppliers and customers work to </a:t>
            </a:r>
            <a:r>
              <a:rPr lang="en-US" alt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remove waste</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reduce cost</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 and </a:t>
            </a:r>
            <a:r>
              <a:rPr lang="en-US" alt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improve quality </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and </a:t>
            </a:r>
            <a:r>
              <a:rPr lang="en-US" alt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customer service</a:t>
            </a:r>
          </a:p>
        </p:txBody>
      </p:sp>
    </p:spTree>
    <p:extLst>
      <p:ext uri="{BB962C8B-B14F-4D97-AF65-F5344CB8AC3E}">
        <p14:creationId xmlns:p14="http://schemas.microsoft.com/office/powerpoint/2010/main" val="2696310169"/>
      </p:ext>
    </p:extLst>
  </p:cSld>
  <p:clrMapOvr>
    <a:masterClrMapping/>
  </p:clrMapOvr>
  <p:transition spd="slow">
    <p:pull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flipH="1">
            <a:off x="4263241" y="2340352"/>
            <a:ext cx="4652159" cy="3016827"/>
          </a:xfrm>
          <a:prstGeom prst="rect">
            <a:avLst/>
          </a:prstGeom>
        </p:spPr>
      </p:pic>
      <p:sp>
        <p:nvSpPr>
          <p:cNvPr id="37891" name="Rectangle 3"/>
          <p:cNvSpPr>
            <a:spLocks noGrp="1" noChangeArrowheads="1"/>
          </p:cNvSpPr>
          <p:nvPr>
            <p:ph type="body" idx="4294967295"/>
          </p:nvPr>
        </p:nvSpPr>
        <p:spPr>
          <a:xfrm>
            <a:off x="241126" y="931102"/>
            <a:ext cx="8674274" cy="1609876"/>
          </a:xfrm>
        </p:spPr>
        <p:txBody>
          <a:bodyPr/>
          <a:lstStyle/>
          <a:p>
            <a:pPr marL="0" indent="0">
              <a:spcBef>
                <a:spcPts val="1200"/>
              </a:spcBef>
              <a:spcAft>
                <a:spcPts val="0"/>
              </a:spcAft>
              <a:buNone/>
            </a:pP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Managers must support LEAN Manufacturing by providing subordinates with the </a:t>
            </a: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skills</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tools</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time</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 and other necessary </a:t>
            </a: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resources</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 to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identify problems</a:t>
            </a:r>
            <a:r>
              <a:rPr lang="en-US" altLang="en-US" sz="2800" b="1"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altLang="en-US" sz="2800" kern="1200" dirty="0">
                <a:latin typeface="Calibri" panose="020F0502020204030204" pitchFamily="34" charset="0"/>
                <a:ea typeface="ＭＳ Ｐゴシック" panose="020B0600070205080204" pitchFamily="34" charset="-128"/>
                <a:cs typeface="Times New Roman" panose="02020603050405020304" pitchFamily="18" charset="0"/>
              </a:rPr>
              <a:t>and </a:t>
            </a:r>
            <a:r>
              <a:rPr lang="en-US" alt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implement solutions</a:t>
            </a:r>
            <a:endParaRPr lang="en-US" altLang="en-US" sz="32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endParaRPr>
          </a:p>
        </p:txBody>
      </p:sp>
      <p:sp>
        <p:nvSpPr>
          <p:cNvPr id="5" name="Rectangle 2"/>
          <p:cNvSpPr>
            <a:spLocks noGrp="1" noChangeArrowheads="1"/>
          </p:cNvSpPr>
          <p:nvPr>
            <p:ph type="title" idx="4294967295"/>
          </p:nvPr>
        </p:nvSpPr>
        <p:spPr>
          <a:xfrm>
            <a:off x="228600" y="192352"/>
            <a:ext cx="8915400" cy="377295"/>
          </a:xfr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a:lnSpc>
                <a:spcPct val="80000"/>
              </a:lnSpc>
              <a:buFont typeface="+mj-lt"/>
              <a:buAutoNum type="arabicPeriod" startAt="6"/>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Workforce Commitment</a:t>
            </a:r>
          </a:p>
        </p:txBody>
      </p:sp>
      <p:sp>
        <p:nvSpPr>
          <p:cNvPr id="8" name="Rectangle 3"/>
          <p:cNvSpPr txBox="1">
            <a:spLocks noChangeArrowheads="1"/>
          </p:cNvSpPr>
          <p:nvPr/>
        </p:nvSpPr>
        <p:spPr bwMode="auto">
          <a:xfrm>
            <a:off x="228600" y="3119016"/>
            <a:ext cx="4343400" cy="158764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spcBef>
                <a:spcPts val="1200"/>
              </a:spcBef>
              <a:spcAft>
                <a:spcPts val="1200"/>
              </a:spcAft>
              <a:buClr>
                <a:srgbClr val="923222"/>
              </a:buClr>
              <a:buSzPct val="115000"/>
              <a:buFont typeface="Symbol" pitchFamily="18" charset="2"/>
              <a:buNone/>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Managers can also create a culture in which workers are </a:t>
            </a:r>
            <a:r>
              <a:rPr lang="en-US" alt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encouraged to speak out </a:t>
            </a: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when problems are found.</a:t>
            </a:r>
          </a:p>
        </p:txBody>
      </p:sp>
      <p:sp>
        <p:nvSpPr>
          <p:cNvPr id="9" name="Rectangle 3"/>
          <p:cNvSpPr txBox="1">
            <a:spLocks noChangeArrowheads="1"/>
          </p:cNvSpPr>
          <p:nvPr/>
        </p:nvSpPr>
        <p:spPr bwMode="auto">
          <a:xfrm>
            <a:off x="228600" y="5284702"/>
            <a:ext cx="8686800" cy="130659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spcBef>
                <a:spcPts val="1200"/>
              </a:spcBef>
              <a:spcAft>
                <a:spcPts val="1200"/>
              </a:spcAft>
              <a:buClr>
                <a:srgbClr val="923222"/>
              </a:buClr>
              <a:buSzPct val="115000"/>
              <a:buFont typeface="Symbol" pitchFamily="18" charset="2"/>
              <a:buNone/>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In LEAN Manufacturing, employees are </a:t>
            </a:r>
            <a:r>
              <a:rPr lang="en-US" altLang="en-US" b="1" dirty="0">
                <a:latin typeface="Calibri" panose="020F0502020204030204" pitchFamily="34" charset="0"/>
                <a:ea typeface="ＭＳ Ｐゴシック" panose="020B0600070205080204" pitchFamily="34" charset="-128"/>
                <a:cs typeface="Times New Roman" panose="02020603050405020304" pitchFamily="18" charset="0"/>
              </a:rPr>
              <a:t>cross-trained</a:t>
            </a: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on many of the various production processes to enable capacities to be adjusted as needed when machines break down or when workers are absent.</a:t>
            </a:r>
          </a:p>
        </p:txBody>
      </p:sp>
    </p:spTree>
    <p:extLst>
      <p:ext uri="{BB962C8B-B14F-4D97-AF65-F5344CB8AC3E}">
        <p14:creationId xmlns:p14="http://schemas.microsoft.com/office/powerpoint/2010/main" val="2256233872"/>
      </p:ext>
    </p:extLst>
  </p:cSld>
  <p:clrMapOvr>
    <a:masterClrMapping/>
  </p:clrMapOvr>
  <p:transition spd="slow">
    <p:pull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idx="1"/>
          </p:nvPr>
        </p:nvSpPr>
        <p:spPr>
          <a:xfrm>
            <a:off x="228600" y="914400"/>
            <a:ext cx="8796867" cy="4597763"/>
          </a:xfrm>
        </p:spPr>
        <p:txBody>
          <a:bodyPr/>
          <a:lstStyle/>
          <a:p>
            <a:pPr marL="0" indent="0">
              <a:buNone/>
            </a:pPr>
            <a:r>
              <a:rPr lang="en-US" sz="2800" dirty="0">
                <a:latin typeface="Calibri" panose="020F0502020204030204" pitchFamily="34" charset="0"/>
              </a:rPr>
              <a:t>A system involving every employee that is based on making little changes on a regular basis, anywhere changes can be made, </a:t>
            </a:r>
            <a:r>
              <a:rPr lang="en-US" altLang="en-US" sz="2800" dirty="0">
                <a:latin typeface="Calibri" panose="020F0502020204030204" pitchFamily="34" charset="0"/>
                <a:ea typeface="ＭＳ Ｐゴシック" panose="020B0600070205080204" pitchFamily="34" charset="-128"/>
                <a:cs typeface="Times New Roman" panose="02020603050405020304" pitchFamily="18" charset="0"/>
              </a:rPr>
              <a:t>to reduce process, delivery, and quality problems</a:t>
            </a:r>
            <a:r>
              <a:rPr lang="en-US" sz="2800" dirty="0">
                <a:latin typeface="Calibri" panose="020F0502020204030204" pitchFamily="34" charset="0"/>
              </a:rPr>
              <a:t>.</a:t>
            </a:r>
          </a:p>
        </p:txBody>
      </p:sp>
      <p:sp>
        <p:nvSpPr>
          <p:cNvPr id="8" name="Text Box 4"/>
          <p:cNvSpPr txBox="1">
            <a:spLocks noChangeArrowheads="1"/>
          </p:cNvSpPr>
          <p:nvPr/>
        </p:nvSpPr>
        <p:spPr bwMode="auto">
          <a:xfrm>
            <a:off x="4396153" y="2820194"/>
            <a:ext cx="4519247" cy="2741612"/>
          </a:xfrm>
          <a:prstGeom prst="rect">
            <a:avLst/>
          </a:prstGeom>
          <a:noFill/>
          <a:ln w="19050" algn="ctr">
            <a:noFill/>
            <a:miter lim="800000"/>
            <a:headEnd/>
            <a:tailEnd/>
          </a:ln>
          <a:effectLst/>
          <a:scene3d>
            <a:camera prst="orthographicFront">
              <a:rot lat="0" lon="0" rev="0"/>
            </a:camera>
            <a:lightRig rig="balanced" dir="t">
              <a:rot lat="0" lon="0" rev="8700000"/>
            </a:lightRig>
          </a:scene3d>
          <a:sp3d>
            <a:bevelT w="190500" h="38100"/>
          </a:sp3d>
        </p:spPr>
        <p:txBody>
          <a:bodyPr/>
          <a:lstStyle/>
          <a:p>
            <a:pPr marL="342900" indent="-342900" algn="l" eaLnBrk="1" hangingPunct="1">
              <a:spcBef>
                <a:spcPts val="1800"/>
              </a:spcBef>
              <a:buClr>
                <a:srgbClr val="923222"/>
              </a:buClr>
              <a:buFont typeface="Wingdings" panose="05000000000000000000" pitchFamily="2" charset="2"/>
              <a:buChar char="§"/>
            </a:pPr>
            <a:r>
              <a:rPr lang="en-US" sz="2800" b="0" dirty="0">
                <a:latin typeface="Calibri" panose="020F0502020204030204" pitchFamily="34" charset="0"/>
              </a:rPr>
              <a:t>Continuous small improvements</a:t>
            </a:r>
          </a:p>
          <a:p>
            <a:pPr marL="342900" indent="-342900" algn="l" eaLnBrk="1" hangingPunct="1">
              <a:spcBef>
                <a:spcPts val="1800"/>
              </a:spcBef>
              <a:buClr>
                <a:srgbClr val="923222"/>
              </a:buClr>
              <a:buFont typeface="Wingdings" panose="05000000000000000000" pitchFamily="2" charset="2"/>
              <a:buChar char="§"/>
            </a:pPr>
            <a:r>
              <a:rPr lang="en-US" sz="2800" b="0" dirty="0">
                <a:latin typeface="Calibri" panose="020F0502020204030204" pitchFamily="34" charset="0"/>
              </a:rPr>
              <a:t>Changes are implemented quickly</a:t>
            </a:r>
          </a:p>
          <a:p>
            <a:pPr marL="342900" indent="-342900" algn="l" eaLnBrk="1" hangingPunct="1">
              <a:spcBef>
                <a:spcPts val="1800"/>
              </a:spcBef>
              <a:buClr>
                <a:srgbClr val="923222"/>
              </a:buClr>
              <a:buFont typeface="Wingdings" panose="05000000000000000000" pitchFamily="2" charset="2"/>
              <a:buChar char="§"/>
            </a:pPr>
            <a:r>
              <a:rPr lang="en-US" sz="2800" b="0" dirty="0">
                <a:latin typeface="Calibri" panose="020F0502020204030204" pitchFamily="34" charset="0"/>
              </a:rPr>
              <a:t>Everyone gets involved</a:t>
            </a:r>
          </a:p>
          <a:p>
            <a:pPr marL="342900" indent="-342900" algn="l" eaLnBrk="1" hangingPunct="1">
              <a:buClr>
                <a:srgbClr val="923222"/>
              </a:buClr>
              <a:buFont typeface="Wingdings" panose="05000000000000000000" pitchFamily="2" charset="2"/>
              <a:buChar char="§"/>
            </a:pPr>
            <a:endParaRPr lang="en-US" sz="2800" b="0" dirty="0">
              <a:latin typeface="Calibri" panose="020F0502020204030204" pitchFamily="34" charset="0"/>
            </a:endParaRPr>
          </a:p>
        </p:txBody>
      </p:sp>
      <p:pic>
        <p:nvPicPr>
          <p:cNvPr id="9" name="Picture 1" descr="C:\Users\allanung\Pictures\LEAN Pics\kaizen.bmp"/>
          <p:cNvPicPr>
            <a:picLocks noChangeAspect="1" noChangeArrowheads="1"/>
          </p:cNvPicPr>
          <p:nvPr/>
        </p:nvPicPr>
        <p:blipFill>
          <a:blip r:embed="rId2" cstate="print"/>
          <a:srcRect/>
          <a:stretch>
            <a:fillRect/>
          </a:stretch>
        </p:blipFill>
        <p:spPr bwMode="auto">
          <a:xfrm>
            <a:off x="228601" y="2465064"/>
            <a:ext cx="4000499" cy="3173736"/>
          </a:xfrm>
          <a:prstGeom prst="rect">
            <a:avLst/>
          </a:prstGeom>
          <a:noFill/>
        </p:spPr>
      </p:pic>
      <p:sp>
        <p:nvSpPr>
          <p:cNvPr id="10" name="Rectangle 2"/>
          <p:cNvSpPr txBox="1">
            <a:spLocks noChangeArrowheads="1"/>
          </p:cNvSpPr>
          <p:nvPr/>
        </p:nvSpPr>
        <p:spPr bwMode="auto">
          <a:xfrm>
            <a:off x="228600" y="192352"/>
            <a:ext cx="8915400" cy="377295"/>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a:lstStyle>
          <a:p>
            <a:pPr marL="514350" indent="-514350">
              <a:lnSpc>
                <a:spcPct val="80000"/>
              </a:lnSpc>
              <a:buFont typeface="+mj-lt"/>
              <a:buAutoNum type="arabicPeriod" startAt="7"/>
            </a:pPr>
            <a:r>
              <a:rPr lang="en-US" altLang="en-US" sz="3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Continuous Improvements </a:t>
            </a:r>
            <a:r>
              <a:rPr lang="en-US" altLang="en-US" sz="2000" b="0" i="1" dirty="0">
                <a:solidFill>
                  <a:srgbClr val="923222"/>
                </a:solidFill>
                <a:effectLst>
                  <a:outerShdw blurRad="38100" dist="38100" dir="2700000" algn="tl">
                    <a:srgbClr val="C0C0C0"/>
                  </a:outerShdw>
                </a:effectLst>
                <a:latin typeface="Calibri" panose="020F0502020204030204" pitchFamily="34" charset="0"/>
                <a:ea typeface="+mn-ea"/>
                <a:cs typeface="Arial" charset="0"/>
              </a:rPr>
              <a:t>(Kaizen)</a:t>
            </a:r>
            <a:endParaRPr lang="en-US" altLang="en-US" sz="2000" b="0" i="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spTree>
    <p:extLst>
      <p:ext uri="{BB962C8B-B14F-4D97-AF65-F5344CB8AC3E}">
        <p14:creationId xmlns:p14="http://schemas.microsoft.com/office/powerpoint/2010/main" val="4157000881"/>
      </p:ext>
    </p:extLst>
  </p:cSld>
  <p:clrMapOvr>
    <a:masterClrMapping/>
  </p:clrMapOvr>
  <p:transition spd="slow">
    <p:pull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body" idx="1"/>
          </p:nvPr>
        </p:nvSpPr>
        <p:spPr>
          <a:xfrm>
            <a:off x="228600" y="914400"/>
            <a:ext cx="8686800" cy="5455340"/>
          </a:xfrm>
        </p:spPr>
        <p:txBody>
          <a:bodyPr/>
          <a:lstStyle/>
          <a:p>
            <a:pPr marL="0" lvl="1" indent="0">
              <a:spcBef>
                <a:spcPts val="3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sp>
        <p:nvSpPr>
          <p:cNvPr id="27650" name="Rectangle 2"/>
          <p:cNvSpPr>
            <a:spLocks noGrp="1" noChangeArrowheads="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b="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4240148083"/>
      </p:ext>
    </p:extLst>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862" t="7681" r="2525" b="2850"/>
          <a:stretch/>
        </p:blipFill>
        <p:spPr>
          <a:xfrm>
            <a:off x="4642445" y="3545229"/>
            <a:ext cx="4272955" cy="3046071"/>
          </a:xfrm>
          <a:prstGeom prst="rect">
            <a:avLst/>
          </a:prstGeom>
        </p:spPr>
      </p:pic>
      <p:sp>
        <p:nvSpPr>
          <p:cNvPr id="3" name="Content Placeholder 2"/>
          <p:cNvSpPr>
            <a:spLocks noGrp="1"/>
          </p:cNvSpPr>
          <p:nvPr>
            <p:ph idx="1"/>
          </p:nvPr>
        </p:nvSpPr>
        <p:spPr>
          <a:xfrm>
            <a:off x="228600" y="914399"/>
            <a:ext cx="8686800" cy="2556933"/>
          </a:xfrm>
        </p:spPr>
        <p:txBody>
          <a:bodyPr/>
          <a:lstStyle/>
          <a:p>
            <a:pPr marL="0" indent="0">
              <a:spcBef>
                <a:spcPts val="1200"/>
              </a:spcBef>
              <a:spcAft>
                <a:spcPts val="1200"/>
              </a:spcAft>
              <a:buNone/>
            </a:pPr>
            <a:r>
              <a:rPr lang="en-US" sz="2800" dirty="0">
                <a:latin typeface="Calibri" panose="020F0502020204030204" pitchFamily="34" charset="0"/>
                <a:cs typeface="Calibri" panose="020F0502020204030204" pitchFamily="34" charset="0"/>
              </a:rPr>
              <a:t>Companies must develop a manufacturing strategy that suits the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type(s) of products</a:t>
            </a:r>
            <a:r>
              <a:rPr lang="en-US" sz="28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that they produce, their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customer’s expectations</a:t>
            </a:r>
            <a:r>
              <a:rPr lang="en-US" sz="2800" dirty="0">
                <a:latin typeface="Calibri" panose="020F0502020204030204" pitchFamily="34" charset="0"/>
                <a:cs typeface="Calibri" panose="020F0502020204030204" pitchFamily="34" charset="0"/>
              </a:rPr>
              <a:t>, and their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strengths</a:t>
            </a:r>
            <a:r>
              <a:rPr lang="en-US" sz="2800" dirty="0">
                <a:latin typeface="Calibri" panose="020F0502020204030204" pitchFamily="34" charset="0"/>
                <a:cs typeface="Calibri" panose="020F0502020204030204" pitchFamily="34" charset="0"/>
              </a:rPr>
              <a:t>. </a:t>
            </a:r>
          </a:p>
          <a:p>
            <a:pPr marL="457200" lvl="1" indent="-342900">
              <a:spcBef>
                <a:spcPts val="1200"/>
              </a:spcBef>
              <a:spcAft>
                <a:spcPts val="1200"/>
              </a:spcAft>
              <a:buClr>
                <a:srgbClr val="923222"/>
              </a:buClr>
              <a:buSzPct val="115000"/>
              <a:buFont typeface="Wingdings" panose="05000000000000000000" pitchFamily="2" charset="2"/>
              <a:buChar char="§"/>
            </a:pPr>
            <a:r>
              <a:rPr lang="en-US" sz="2400" kern="1200" dirty="0">
                <a:latin typeface="Calibri" panose="020F0502020204030204" pitchFamily="34" charset="0"/>
                <a:ea typeface="+mn-ea"/>
                <a:cs typeface="Calibri" panose="020F0502020204030204" pitchFamily="34" charset="0"/>
              </a:rPr>
              <a:t>Manufacturing strategies can vary significantly depending on the product and/or the customer requirements.  </a:t>
            </a:r>
          </a:p>
        </p:txBody>
      </p:sp>
      <p:sp>
        <p:nvSpPr>
          <p:cNvPr id="6" name="Title 1"/>
          <p:cNvSpPr txBox="1">
            <a:spLocks/>
          </p:cNvSpPr>
          <p:nvPr/>
        </p:nvSpPr>
        <p:spPr bwMode="auto">
          <a:xfrm>
            <a:off x="228600" y="88291"/>
            <a:ext cx="8686800" cy="5854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spAutoFit/>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a:lstStyle>
          <a:p>
            <a:r>
              <a:rPr lang="en-US" sz="3200"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Manufacturing Strategies</a:t>
            </a:r>
            <a:endParaRPr lang="en-US" sz="2400" i="1" kern="1200" dirty="0">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endParaRPr>
          </a:p>
        </p:txBody>
      </p:sp>
      <p:sp>
        <p:nvSpPr>
          <p:cNvPr id="8" name="Rectangle 7"/>
          <p:cNvSpPr/>
          <p:nvPr/>
        </p:nvSpPr>
        <p:spPr>
          <a:xfrm>
            <a:off x="228600" y="3966570"/>
            <a:ext cx="4538133" cy="1938992"/>
          </a:xfrm>
          <a:prstGeom prst="rect">
            <a:avLst/>
          </a:prstGeom>
        </p:spPr>
        <p:txBody>
          <a:bodyPr wrap="square">
            <a:spAutoFit/>
          </a:bodyPr>
          <a:lstStyle/>
          <a:p>
            <a:pPr lvl="1" indent="-342900">
              <a:spcBef>
                <a:spcPts val="1200"/>
              </a:spcBef>
              <a:spcAft>
                <a:spcPts val="1200"/>
              </a:spcAft>
              <a:buClr>
                <a:srgbClr val="923222"/>
              </a:buClr>
              <a:buSzPct val="115000"/>
              <a:buFont typeface="Wingdings" panose="05000000000000000000" pitchFamily="2" charset="2"/>
              <a:buChar char="§"/>
            </a:pPr>
            <a:r>
              <a:rPr lang="en-US" dirty="0">
                <a:latin typeface="Calibri" panose="020F0502020204030204" pitchFamily="34" charset="0"/>
                <a:cs typeface="Calibri" panose="020F0502020204030204" pitchFamily="34" charset="0"/>
              </a:rPr>
              <a:t>Developing a manufacturing strategy that suits a company's strengths is essential for establishing and maintaining an effective supply chain.</a:t>
            </a:r>
          </a:p>
        </p:txBody>
      </p:sp>
    </p:spTree>
    <p:extLst>
      <p:ext uri="{BB962C8B-B14F-4D97-AF65-F5344CB8AC3E}">
        <p14:creationId xmlns:p14="http://schemas.microsoft.com/office/powerpoint/2010/main" val="2789426082"/>
      </p:ext>
    </p:extLst>
  </p:cSld>
  <p:clrMapOvr>
    <a:masterClrMapping/>
  </p:clrMapOvr>
  <p:transition spd="slow">
    <p:pull dir="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1"/>
            <a:ext cx="8686800" cy="2819400"/>
          </a:xfrm>
          <a:ln>
            <a:noFill/>
          </a:ln>
        </p:spPr>
        <p:txBody>
          <a:bodyPr>
            <a:noAutofit/>
          </a:bodyPr>
          <a:lstStyle/>
          <a:p>
            <a:pPr marL="3175" lvl="1" indent="0">
              <a:spcBef>
                <a:spcPts val="600"/>
              </a:spcBef>
              <a:spcAft>
                <a:spcPts val="1200"/>
              </a:spcAft>
              <a:buClr>
                <a:srgbClr val="923222"/>
              </a:buClr>
              <a:buSzPct val="110000"/>
              <a:buNone/>
            </a:pPr>
            <a:r>
              <a:rPr lang="en-US" sz="2800" dirty="0">
                <a:latin typeface="Calibri" panose="020F0502020204030204" pitchFamily="34" charset="0"/>
                <a:ea typeface="+mn-ea"/>
                <a:cs typeface="Arial" panose="020B0604020202020204" pitchFamily="34" charset="0"/>
              </a:rPr>
              <a:t>Respect for all people must exist for an organization to be at its best</a:t>
            </a:r>
          </a:p>
          <a:p>
            <a:pPr marL="457200" lvl="1" indent="-347663">
              <a:spcBef>
                <a:spcPts val="600"/>
              </a:spcBef>
              <a:spcAft>
                <a:spcPts val="12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LEAN involves a flatter hierarchy than traditional organizations.</a:t>
            </a:r>
          </a:p>
          <a:p>
            <a:pPr marL="457200" lvl="1" indent="-347663">
              <a:spcBef>
                <a:spcPts val="600"/>
              </a:spcBef>
              <a:spcAft>
                <a:spcPts val="12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Ordinary workers are given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greater responsibility</a:t>
            </a:r>
            <a:r>
              <a:rPr lang="en-US" sz="2400" dirty="0">
                <a:latin typeface="Calibri" panose="020F0502020204030204" pitchFamily="34" charset="0"/>
                <a:cs typeface="Arial" panose="020B0604020202020204" pitchFamily="34" charset="0"/>
              </a:rPr>
              <a:t>.</a:t>
            </a:r>
          </a:p>
          <a:p>
            <a:pPr marL="457200" lvl="1" indent="-347663">
              <a:spcBef>
                <a:spcPts val="600"/>
              </a:spcBef>
              <a:spcAft>
                <a:spcPts val="12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Supply chain members work together in </a:t>
            </a:r>
            <a:r>
              <a:rPr lang="en-US" sz="2400" b="1" dirty="0">
                <a:latin typeface="Calibri" panose="020F0502020204030204" pitchFamily="34" charset="0"/>
                <a:cs typeface="Arial" panose="020B0604020202020204" pitchFamily="34" charset="0"/>
              </a:rPr>
              <a:t>cross functional teams</a:t>
            </a:r>
            <a:r>
              <a:rPr lang="en-US" sz="2400" dirty="0">
                <a:latin typeface="Calibri" panose="020F0502020204030204" pitchFamily="34" charset="0"/>
                <a:cs typeface="Arial" panose="020B0604020202020204" pitchFamily="34"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1267" y="3615267"/>
            <a:ext cx="3242733" cy="3242733"/>
          </a:xfrm>
          <a:prstGeom prst="rect">
            <a:avLst/>
          </a:prstGeom>
        </p:spPr>
      </p:pic>
      <p:sp>
        <p:nvSpPr>
          <p:cNvPr id="6" name="Rounded Rectangle 4"/>
          <p:cNvSpPr/>
          <p:nvPr/>
        </p:nvSpPr>
        <p:spPr>
          <a:xfrm>
            <a:off x="228600" y="132598"/>
            <a:ext cx="5608768"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marL="514350" indent="-514350" eaLnBrk="0" hangingPunct="0">
              <a:lnSpc>
                <a:spcPct val="80000"/>
              </a:lnSpc>
              <a:buClr>
                <a:schemeClr val="tx1"/>
              </a:buClr>
              <a:buSzPct val="110000"/>
              <a:buFont typeface="+mj-lt"/>
              <a:buAutoNum type="alphaUcPeriod" startAt="2"/>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Respect for People</a:t>
            </a:r>
          </a:p>
        </p:txBody>
      </p:sp>
      <p:sp>
        <p:nvSpPr>
          <p:cNvPr id="5" name="Rectangle 4"/>
          <p:cNvSpPr/>
          <p:nvPr/>
        </p:nvSpPr>
        <p:spPr>
          <a:xfrm>
            <a:off x="228600" y="5301102"/>
            <a:ext cx="5909733" cy="830997"/>
          </a:xfrm>
          <a:prstGeom prst="rect">
            <a:avLst/>
          </a:prstGeom>
        </p:spPr>
        <p:txBody>
          <a:bodyPr wrap="square">
            <a:spAutoFit/>
          </a:bodyPr>
          <a:lstStyle/>
          <a:p>
            <a:pPr marL="109537" lvl="1" indent="0">
              <a:spcBef>
                <a:spcPts val="600"/>
              </a:spcBef>
              <a:spcAft>
                <a:spcPts val="1200"/>
              </a:spcAft>
              <a:buClr>
                <a:srgbClr val="923222"/>
              </a:buClr>
              <a:buSzPct val="110000"/>
              <a:buNone/>
            </a:pPr>
            <a:r>
              <a:rPr lang="en-US" dirty="0">
                <a:latin typeface="Calibri" panose="020F0502020204030204" pitchFamily="34" charset="0"/>
                <a:cs typeface="Arial" panose="020B0604020202020204" pitchFamily="34" charset="0"/>
              </a:rPr>
              <a:t>Next, we will examine the Role of </a:t>
            </a:r>
            <a:r>
              <a:rPr lang="en-US" b="1" dirty="0">
                <a:latin typeface="Calibri" panose="020F0502020204030204" pitchFamily="34" charset="0"/>
                <a:cs typeface="Arial" panose="020B0604020202020204" pitchFamily="34" charset="0"/>
              </a:rPr>
              <a:t>Workers</a:t>
            </a:r>
            <a:r>
              <a:rPr lang="en-US" dirty="0">
                <a:latin typeface="Calibri" panose="020F0502020204030204" pitchFamily="34" charset="0"/>
                <a:cs typeface="Arial" panose="020B0604020202020204" pitchFamily="34" charset="0"/>
              </a:rPr>
              <a:t>, </a:t>
            </a:r>
            <a:r>
              <a:rPr lang="en-US" b="1" dirty="0">
                <a:latin typeface="Calibri" panose="020F0502020204030204" pitchFamily="34" charset="0"/>
                <a:cs typeface="Arial" panose="020B0604020202020204" pitchFamily="34" charset="0"/>
              </a:rPr>
              <a:t>Management</a:t>
            </a:r>
            <a:r>
              <a:rPr lang="en-US" dirty="0">
                <a:latin typeface="Calibri" panose="020F0502020204030204" pitchFamily="34" charset="0"/>
                <a:cs typeface="Arial" panose="020B0604020202020204" pitchFamily="34" charset="0"/>
              </a:rPr>
              <a:t>, and </a:t>
            </a:r>
            <a:r>
              <a:rPr lang="en-US" b="1" dirty="0">
                <a:latin typeface="Calibri" panose="020F0502020204030204" pitchFamily="34" charset="0"/>
                <a:cs typeface="Arial" panose="020B0604020202020204" pitchFamily="34" charset="0"/>
              </a:rPr>
              <a:t>Suppliers</a:t>
            </a:r>
            <a:endParaRPr lang="en-US" dirty="0">
              <a:latin typeface="Calibri" panose="020F0502020204030204" pitchFamily="34" charset="0"/>
              <a:cs typeface="Arial" panose="020B0604020202020204" pitchFamily="34" charset="0"/>
            </a:endParaRPr>
          </a:p>
        </p:txBody>
      </p:sp>
      <p:sp>
        <p:nvSpPr>
          <p:cNvPr id="8" name="Content Placeholder 2"/>
          <p:cNvSpPr txBox="1">
            <a:spLocks/>
          </p:cNvSpPr>
          <p:nvPr/>
        </p:nvSpPr>
        <p:spPr bwMode="auto">
          <a:xfrm>
            <a:off x="228600" y="3862755"/>
            <a:ext cx="6896100" cy="1191846"/>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57200" lvl="1" indent="-347663">
              <a:spcBef>
                <a:spcPts val="600"/>
              </a:spcBef>
              <a:spcAft>
                <a:spcPts val="1200"/>
              </a:spcAft>
              <a:buClr>
                <a:srgbClr val="923222"/>
              </a:buClr>
              <a:buSzPct val="110000"/>
              <a:buFont typeface="Wingdings" panose="05000000000000000000" pitchFamily="2" charset="2"/>
              <a:buChar char="§"/>
            </a:pPr>
            <a:r>
              <a:rPr lang="en-US" sz="2400" kern="0" dirty="0">
                <a:latin typeface="Calibri" panose="020F0502020204030204" pitchFamily="34" charset="0"/>
                <a:cs typeface="Arial" panose="020B0604020202020204" pitchFamily="34" charset="0"/>
              </a:rPr>
              <a:t>The goal is </a:t>
            </a:r>
            <a:r>
              <a:rPr lang="en-US" sz="2400" b="1" u="sng" kern="0" dirty="0">
                <a:latin typeface="Calibri" panose="020F0502020204030204" pitchFamily="34" charset="0"/>
                <a:cs typeface="Arial" panose="020B0604020202020204" pitchFamily="34" charset="0"/>
              </a:rPr>
              <a:t>NOT</a:t>
            </a:r>
            <a:r>
              <a:rPr lang="en-US" sz="2400" kern="0" dirty="0">
                <a:latin typeface="Calibri" panose="020F0502020204030204" pitchFamily="34" charset="0"/>
                <a:cs typeface="Arial" panose="020B0604020202020204" pitchFamily="34" charset="0"/>
              </a:rPr>
              <a:t> to reduce the number of people in an organization, it is to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use </a:t>
            </a:r>
            <a:r>
              <a:rPr lang="en-US" sz="2400" b="1" u="sng" kern="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people resources</a:t>
            </a:r>
            <a:r>
              <a:rPr lang="en-US" sz="2400" kern="0" dirty="0">
                <a:latin typeface="Calibri" panose="020F0502020204030204" pitchFamily="34" charset="0"/>
                <a:cs typeface="Arial" panose="020B0604020202020204" pitchFamily="34" charset="0"/>
              </a:rPr>
              <a:t> more wisely.</a:t>
            </a:r>
          </a:p>
        </p:txBody>
      </p:sp>
    </p:spTree>
    <p:extLst>
      <p:ext uri="{BB962C8B-B14F-4D97-AF65-F5344CB8AC3E}">
        <p14:creationId xmlns:p14="http://schemas.microsoft.com/office/powerpoint/2010/main" val="2228295683"/>
      </p:ext>
    </p:extLst>
  </p:cSld>
  <p:clrMapOvr>
    <a:masterClrMapping/>
  </p:clrMapOvr>
  <p:transition spd="slow">
    <p:pull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7696200" cy="3979333"/>
          </a:xfrm>
          <a:ln>
            <a:noFill/>
          </a:ln>
        </p:spPr>
        <p:txBody>
          <a:bodyPr>
            <a:normAutofit/>
          </a:bodyPr>
          <a:lstStyle/>
          <a:p>
            <a:pPr marL="0" indent="0">
              <a:spcBef>
                <a:spcPts val="600"/>
              </a:spcBef>
              <a:spcAft>
                <a:spcPts val="600"/>
              </a:spcAft>
              <a:buNone/>
            </a:pPr>
            <a:r>
              <a:rPr lang="en-US" sz="2800" dirty="0">
                <a:latin typeface="Calibri" panose="020F0502020204030204" pitchFamily="34" charset="0"/>
                <a:cs typeface="Arial" panose="020B0604020202020204" pitchFamily="34" charset="0"/>
              </a:rPr>
              <a:t>Perform tasks and actively pursuing company goals:</a:t>
            </a:r>
          </a:p>
          <a:p>
            <a:pPr marL="457200" lvl="1" indent="-344488">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ea typeface="+mn-ea"/>
                <a:cs typeface="Arial" panose="020B0604020202020204" pitchFamily="34" charset="0"/>
              </a:rPr>
              <a:t>Improve production process</a:t>
            </a:r>
          </a:p>
          <a:p>
            <a:pPr marL="457200" lvl="1" indent="-344488">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ea typeface="+mn-ea"/>
                <a:cs typeface="Arial" panose="020B0604020202020204" pitchFamily="34" charset="0"/>
              </a:rPr>
              <a:t>Correct quality problems</a:t>
            </a:r>
          </a:p>
          <a:p>
            <a:pPr marL="457200" lvl="1" indent="-344488">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ea typeface="+mn-ea"/>
                <a:cs typeface="Arial" panose="020B0604020202020204" pitchFamily="34" charset="0"/>
              </a:rPr>
              <a:t>Monitor quality</a:t>
            </a:r>
          </a:p>
          <a:p>
            <a:pPr marL="3175" lvl="1" indent="0">
              <a:spcBef>
                <a:spcPts val="1800"/>
              </a:spcBef>
              <a:spcAft>
                <a:spcPts val="600"/>
              </a:spcAft>
              <a:buClr>
                <a:srgbClr val="923222"/>
              </a:buClr>
              <a:buSzPct val="110000"/>
              <a:buNone/>
            </a:pPr>
            <a:r>
              <a:rPr lang="en-US" sz="2400" dirty="0">
                <a:latin typeface="Calibri" panose="020F0502020204030204" pitchFamily="34" charset="0"/>
                <a:ea typeface="+mn-ea"/>
                <a:cs typeface="Arial" panose="020B0604020202020204" pitchFamily="34" charset="0"/>
              </a:rPr>
              <a:t>Work in Teams                                                                                               </a:t>
            </a:r>
            <a:r>
              <a:rPr lang="en-US" dirty="0">
                <a:latin typeface="Calibri" panose="020F0502020204030204" pitchFamily="34" charset="0"/>
                <a:ea typeface="+mn-ea"/>
                <a:cs typeface="Arial" panose="020B0604020202020204" pitchFamily="34" charset="0"/>
              </a:rPr>
              <a:t>(i.e., Quality Circles)</a:t>
            </a:r>
          </a:p>
        </p:txBody>
      </p:sp>
      <p:sp>
        <p:nvSpPr>
          <p:cNvPr id="6" name="Rounded Rectangle 4"/>
          <p:cNvSpPr/>
          <p:nvPr/>
        </p:nvSpPr>
        <p:spPr>
          <a:xfrm>
            <a:off x="228600" y="132598"/>
            <a:ext cx="5545393"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The Role of </a:t>
            </a:r>
            <a:r>
              <a:rPr lang="en-US" sz="3200" b="1" dirty="0">
                <a:effectLst>
                  <a:outerShdw blurRad="38100" dist="38100" dir="2700000" algn="tl">
                    <a:srgbClr val="C0C0C0"/>
                  </a:outerShdw>
                </a:effectLst>
                <a:latin typeface="Calibri" panose="020F0502020204030204" pitchFamily="34" charset="0"/>
                <a:cs typeface="Arial" charset="0"/>
              </a:rPr>
              <a:t>Workers</a:t>
            </a:r>
          </a:p>
        </p:txBody>
      </p:sp>
      <p:grpSp>
        <p:nvGrpSpPr>
          <p:cNvPr id="5" name="Group 4"/>
          <p:cNvGrpSpPr/>
          <p:nvPr/>
        </p:nvGrpSpPr>
        <p:grpSpPr>
          <a:xfrm>
            <a:off x="3293533" y="2743200"/>
            <a:ext cx="5621867" cy="3848100"/>
            <a:chOff x="2937933" y="2514600"/>
            <a:chExt cx="5823317" cy="4119033"/>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955" b="11852"/>
            <a:stretch/>
          </p:blipFill>
          <p:spPr>
            <a:xfrm>
              <a:off x="2937933" y="2514600"/>
              <a:ext cx="5748867" cy="4119033"/>
            </a:xfrm>
            <a:prstGeom prst="rect">
              <a:avLst/>
            </a:prstGeom>
          </p:spPr>
        </p:pic>
        <p:sp>
          <p:nvSpPr>
            <p:cNvPr id="7" name="TextBox 6"/>
            <p:cNvSpPr txBox="1"/>
            <p:nvPr/>
          </p:nvSpPr>
          <p:spPr>
            <a:xfrm>
              <a:off x="8172947" y="6406634"/>
              <a:ext cx="588303" cy="184666"/>
            </a:xfrm>
            <a:prstGeom prst="rect">
              <a:avLst/>
            </a:prstGeom>
            <a:noFill/>
          </p:spPr>
          <p:txBody>
            <a:bodyPr wrap="none" lIns="0" tIns="0" rIns="0" bIns="0" rtlCol="0" anchor="ctr" anchorCtr="0">
              <a:spAutoFit/>
            </a:bodyPr>
            <a:lstStyle/>
            <a:p>
              <a:r>
                <a:rPr lang="en-US" sz="1200" b="1" dirty="0">
                  <a:solidFill>
                    <a:srgbClr val="2A2A2A"/>
                  </a:solidFill>
                  <a:effectLst>
                    <a:outerShdw blurRad="38100" dist="38100" dir="2700000" algn="tl">
                      <a:srgbClr val="000000">
                        <a:alpha val="43137"/>
                      </a:srgbClr>
                    </a:outerShdw>
                  </a:effectLst>
                </a:rPr>
                <a:t>workers</a:t>
              </a:r>
            </a:p>
          </p:txBody>
        </p:sp>
      </p:grpSp>
    </p:spTree>
    <p:extLst>
      <p:ext uri="{BB962C8B-B14F-4D97-AF65-F5344CB8AC3E}">
        <p14:creationId xmlns:p14="http://schemas.microsoft.com/office/powerpoint/2010/main" val="617981253"/>
      </p:ext>
    </p:extLst>
  </p:cSld>
  <p:clrMapOvr>
    <a:masterClrMapping/>
  </p:clrMapOvr>
  <p:transition spd="slow">
    <p:pull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27100"/>
            <a:ext cx="8686800" cy="4775200"/>
          </a:xfrm>
          <a:ln>
            <a:noFill/>
          </a:ln>
        </p:spPr>
        <p:txBody>
          <a:bodyPr>
            <a:normAutofit/>
          </a:bodyPr>
          <a:lstStyle/>
          <a:p>
            <a:pPr marL="0" indent="0">
              <a:spcBef>
                <a:spcPts val="1200"/>
              </a:spcBef>
              <a:spcAft>
                <a:spcPts val="1200"/>
              </a:spcAft>
              <a:buNone/>
            </a:pPr>
            <a:r>
              <a:rPr lang="en-US" sz="2800" dirty="0">
                <a:latin typeface="Calibri" panose="020F0502020204030204" pitchFamily="34" charset="0"/>
                <a:cs typeface="Arial" panose="020B0604020202020204" pitchFamily="34" charset="0"/>
              </a:rPr>
              <a:t>Create the cultural change needed for LEAN to succeed:</a:t>
            </a:r>
            <a:endParaRPr lang="en-US" sz="2400" dirty="0">
              <a:latin typeface="Calibri" panose="020F0502020204030204" pitchFamily="34" charset="0"/>
              <a:ea typeface="+mn-ea"/>
              <a:cs typeface="Arial" panose="020B0604020202020204" pitchFamily="34" charset="0"/>
            </a:endParaRPr>
          </a:p>
        </p:txBody>
      </p:sp>
      <p:sp>
        <p:nvSpPr>
          <p:cNvPr id="6" name="Rounded Rectangle 4"/>
          <p:cNvSpPr/>
          <p:nvPr/>
        </p:nvSpPr>
        <p:spPr>
          <a:xfrm>
            <a:off x="228600" y="132598"/>
            <a:ext cx="5228522"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The Role of </a:t>
            </a:r>
            <a:r>
              <a:rPr lang="en-US" sz="3200" b="1" dirty="0">
                <a:effectLst>
                  <a:outerShdw blurRad="38100" dist="38100" dir="2700000" algn="tl">
                    <a:srgbClr val="C0C0C0"/>
                  </a:outerShdw>
                </a:effectLst>
                <a:latin typeface="Calibri" panose="020F0502020204030204" pitchFamily="34" charset="0"/>
                <a:cs typeface="Arial" charset="0"/>
              </a:rPr>
              <a:t>Management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829" y="2980267"/>
            <a:ext cx="4978171" cy="3877733"/>
          </a:xfrm>
          <a:prstGeom prst="rect">
            <a:avLst/>
          </a:prstGeom>
        </p:spPr>
      </p:pic>
      <p:sp>
        <p:nvSpPr>
          <p:cNvPr id="8" name="Content Placeholder 2"/>
          <p:cNvSpPr txBox="1">
            <a:spLocks/>
          </p:cNvSpPr>
          <p:nvPr/>
        </p:nvSpPr>
        <p:spPr bwMode="auto">
          <a:xfrm>
            <a:off x="228599" y="1638300"/>
            <a:ext cx="8686801" cy="13589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576263" lvl="1" indent="-344488">
              <a:spcBef>
                <a:spcPts val="1200"/>
              </a:spcBef>
              <a:spcAft>
                <a:spcPts val="1200"/>
              </a:spcAft>
              <a:buClr>
                <a:srgbClr val="923222"/>
              </a:buClr>
              <a:buSzPct val="110000"/>
              <a:buFont typeface="Wingdings" panose="05000000000000000000" pitchFamily="2" charset="2"/>
              <a:buChar char="§"/>
            </a:pPr>
            <a:r>
              <a:rPr lang="en-US" sz="2800" kern="0" dirty="0">
                <a:latin typeface="Calibri" panose="020F0502020204030204" pitchFamily="34" charset="0"/>
                <a:ea typeface="+mn-ea"/>
                <a:cs typeface="Arial" panose="020B0604020202020204" pitchFamily="34" charset="0"/>
              </a:rPr>
              <a:t>Provide an </a:t>
            </a:r>
            <a:r>
              <a:rPr lang="en-US" sz="2800" b="1" u="sng" kern="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atmosphere of cooperation</a:t>
            </a:r>
            <a:r>
              <a:rPr lang="en-US" sz="2800" kern="0" dirty="0">
                <a:latin typeface="Calibri" panose="020F0502020204030204" pitchFamily="34" charset="0"/>
                <a:ea typeface="+mn-ea"/>
                <a:cs typeface="Arial" panose="020B0604020202020204" pitchFamily="34" charset="0"/>
              </a:rPr>
              <a:t>.</a:t>
            </a:r>
          </a:p>
          <a:p>
            <a:pPr marL="576263" lvl="1" indent="-344488">
              <a:spcBef>
                <a:spcPts val="1200"/>
              </a:spcBef>
              <a:spcAft>
                <a:spcPts val="1200"/>
              </a:spcAft>
              <a:buClr>
                <a:srgbClr val="923222"/>
              </a:buClr>
              <a:buSzPct val="110000"/>
              <a:buFont typeface="Wingdings" panose="05000000000000000000" pitchFamily="2" charset="2"/>
              <a:buChar char="§"/>
            </a:pPr>
            <a:r>
              <a:rPr lang="en-US" sz="2800" kern="0" dirty="0">
                <a:latin typeface="Calibri" panose="020F0502020204030204" pitchFamily="34" charset="0"/>
                <a:ea typeface="+mn-ea"/>
                <a:cs typeface="Arial" panose="020B0604020202020204" pitchFamily="34" charset="0"/>
              </a:rPr>
              <a:t>Empower workers to </a:t>
            </a:r>
            <a:r>
              <a:rPr lang="en-US" sz="2800" kern="0" dirty="0">
                <a:latin typeface="Calibri" panose="020F0502020204030204" pitchFamily="34" charset="0"/>
                <a:cs typeface="Arial" panose="020B0604020202020204" pitchFamily="34" charset="0"/>
              </a:rPr>
              <a:t>take action </a:t>
            </a:r>
            <a:r>
              <a:rPr lang="en-US" sz="2800" kern="0" dirty="0">
                <a:latin typeface="Calibri" panose="020F0502020204030204" pitchFamily="34" charset="0"/>
                <a:ea typeface="+mn-ea"/>
                <a:cs typeface="Arial" panose="020B0604020202020204" pitchFamily="34" charset="0"/>
              </a:rPr>
              <a:t>based on their ideas.</a:t>
            </a:r>
          </a:p>
        </p:txBody>
      </p:sp>
      <p:sp>
        <p:nvSpPr>
          <p:cNvPr id="9" name="Content Placeholder 2"/>
          <p:cNvSpPr txBox="1">
            <a:spLocks/>
          </p:cNvSpPr>
          <p:nvPr/>
        </p:nvSpPr>
        <p:spPr bwMode="auto">
          <a:xfrm>
            <a:off x="228600" y="3177117"/>
            <a:ext cx="4419600" cy="19431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576263" lvl="1" indent="-344488">
              <a:spcBef>
                <a:spcPts val="1200"/>
              </a:spcBef>
              <a:spcAft>
                <a:spcPts val="1200"/>
              </a:spcAft>
              <a:buClr>
                <a:srgbClr val="923222"/>
              </a:buClr>
              <a:buSzPct val="110000"/>
              <a:buFont typeface="Wingdings" panose="05000000000000000000" pitchFamily="2" charset="2"/>
              <a:buChar char="§"/>
            </a:pPr>
            <a:r>
              <a:rPr lang="en-US" sz="2800" kern="0" dirty="0">
                <a:latin typeface="Calibri" panose="020F0502020204030204" pitchFamily="34" charset="0"/>
                <a:ea typeface="+mn-ea"/>
                <a:cs typeface="Arial" panose="020B0604020202020204" pitchFamily="34" charset="0"/>
              </a:rPr>
              <a:t>Develop incentive systems to recognize and </a:t>
            </a:r>
            <a:r>
              <a:rPr lang="en-US" sz="2800" b="1" u="sng" kern="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reward LEAN behaviors</a:t>
            </a:r>
            <a:r>
              <a:rPr lang="en-US" sz="2800" kern="0" dirty="0">
                <a:latin typeface="Calibri" panose="020F0502020204030204" pitchFamily="34" charset="0"/>
                <a:ea typeface="+mn-ea"/>
                <a:cs typeface="Arial" panose="020B0604020202020204" pitchFamily="34" charset="0"/>
              </a:rPr>
              <a:t>.</a:t>
            </a:r>
          </a:p>
        </p:txBody>
      </p:sp>
    </p:spTree>
    <p:extLst>
      <p:ext uri="{BB962C8B-B14F-4D97-AF65-F5344CB8AC3E}">
        <p14:creationId xmlns:p14="http://schemas.microsoft.com/office/powerpoint/2010/main" val="3271418495"/>
      </p:ext>
    </p:extLst>
  </p:cSld>
  <p:clrMapOvr>
    <a:masterClrMapping/>
  </p:clrMapOvr>
  <p:transition spd="slow">
    <p:pull dir="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063" t="2963" r="62" b="-247"/>
          <a:stretch/>
        </p:blipFill>
        <p:spPr>
          <a:xfrm>
            <a:off x="5063066" y="1638300"/>
            <a:ext cx="4080933" cy="4953000"/>
          </a:xfrm>
          <a:prstGeom prst="rect">
            <a:avLst/>
          </a:prstGeom>
        </p:spPr>
      </p:pic>
      <p:sp>
        <p:nvSpPr>
          <p:cNvPr id="3" name="Content Placeholder 2"/>
          <p:cNvSpPr>
            <a:spLocks noGrp="1"/>
          </p:cNvSpPr>
          <p:nvPr>
            <p:ph idx="1"/>
          </p:nvPr>
        </p:nvSpPr>
        <p:spPr>
          <a:xfrm>
            <a:off x="228600" y="914400"/>
            <a:ext cx="8686800" cy="558800"/>
          </a:xfrm>
          <a:ln>
            <a:noFill/>
          </a:ln>
        </p:spPr>
        <p:txBody>
          <a:bodyPr>
            <a:noAutofit/>
          </a:bodyPr>
          <a:lstStyle/>
          <a:p>
            <a:pPr marL="0" indent="0">
              <a:spcBef>
                <a:spcPts val="1200"/>
              </a:spcBef>
              <a:spcAft>
                <a:spcPts val="1200"/>
              </a:spcAft>
              <a:buNone/>
            </a:pPr>
            <a:r>
              <a:rPr lang="en-US" sz="2800" dirty="0">
                <a:latin typeface="Calibri" panose="020F0502020204030204" pitchFamily="34" charset="0"/>
                <a:cs typeface="Arial" panose="020B0604020202020204" pitchFamily="34" charset="0"/>
              </a:rPr>
              <a:t>LEAN involves building long-term supplier relationships</a:t>
            </a:r>
            <a:endParaRPr lang="en-US" sz="2400" dirty="0">
              <a:latin typeface="Calibri" panose="020F0502020204030204" pitchFamily="34" charset="0"/>
              <a:ea typeface="+mn-ea"/>
              <a:cs typeface="Arial" panose="020B0604020202020204" pitchFamily="34" charset="0"/>
            </a:endParaRPr>
          </a:p>
        </p:txBody>
      </p:sp>
      <p:sp>
        <p:nvSpPr>
          <p:cNvPr id="6"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The Role of </a:t>
            </a:r>
            <a:r>
              <a:rPr lang="en-US" sz="3200" b="1" dirty="0">
                <a:effectLst>
                  <a:outerShdw blurRad="38100" dist="38100" dir="2700000" algn="tl">
                    <a:srgbClr val="C0C0C0"/>
                  </a:outerShdw>
                </a:effectLst>
                <a:latin typeface="Calibri" panose="020F0502020204030204" pitchFamily="34" charset="0"/>
                <a:cs typeface="Arial" charset="0"/>
              </a:rPr>
              <a:t>Suppliers</a:t>
            </a:r>
          </a:p>
        </p:txBody>
      </p:sp>
      <p:sp>
        <p:nvSpPr>
          <p:cNvPr id="7" name="Content Placeholder 2"/>
          <p:cNvSpPr txBox="1">
            <a:spLocks/>
          </p:cNvSpPr>
          <p:nvPr/>
        </p:nvSpPr>
        <p:spPr bwMode="auto">
          <a:xfrm>
            <a:off x="228600" y="1638300"/>
            <a:ext cx="4851401" cy="477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57200" lvl="1" indent="-344488">
              <a:spcBef>
                <a:spcPts val="1800"/>
              </a:spcBef>
              <a:spcAft>
                <a:spcPts val="1800"/>
              </a:spcAft>
              <a:buClr>
                <a:srgbClr val="923222"/>
              </a:buClr>
              <a:buSzPct val="110000"/>
              <a:buFont typeface="Wingdings" panose="05000000000000000000" pitchFamily="2" charset="2"/>
              <a:buChar char="§"/>
            </a:pPr>
            <a:r>
              <a:rPr lang="en-US" sz="2800" kern="0" dirty="0">
                <a:latin typeface="Calibri" panose="020F0502020204030204" pitchFamily="34" charset="0"/>
                <a:ea typeface="+mn-ea"/>
                <a:cs typeface="Arial" panose="020B0604020202020204" pitchFamily="34" charset="0"/>
              </a:rPr>
              <a:t>Partnerships with suppliers.</a:t>
            </a:r>
          </a:p>
          <a:p>
            <a:pPr marL="457200" lvl="1" indent="-344488">
              <a:spcBef>
                <a:spcPts val="1800"/>
              </a:spcBef>
              <a:spcAft>
                <a:spcPts val="1800"/>
              </a:spcAft>
              <a:buClr>
                <a:srgbClr val="923222"/>
              </a:buClr>
              <a:buSzPct val="110000"/>
              <a:buFont typeface="Wingdings" panose="05000000000000000000" pitchFamily="2" charset="2"/>
              <a:buChar char="§"/>
            </a:pPr>
            <a:r>
              <a:rPr lang="en-US" sz="2800" kern="0" dirty="0">
                <a:latin typeface="Calibri" panose="020F0502020204030204" pitchFamily="34" charset="0"/>
                <a:ea typeface="+mn-ea"/>
                <a:cs typeface="Arial" panose="020B0604020202020204" pitchFamily="34" charset="0"/>
              </a:rPr>
              <a:t>Improving process quality.</a:t>
            </a:r>
          </a:p>
          <a:p>
            <a:pPr marL="457200" lvl="1" indent="-344488">
              <a:spcBef>
                <a:spcPts val="1800"/>
              </a:spcBef>
              <a:spcAft>
                <a:spcPts val="1800"/>
              </a:spcAft>
              <a:buClr>
                <a:srgbClr val="923222"/>
              </a:buClr>
              <a:buSzPct val="110000"/>
              <a:buFont typeface="Wingdings" panose="05000000000000000000" pitchFamily="2" charset="2"/>
              <a:buChar char="§"/>
            </a:pPr>
            <a:r>
              <a:rPr lang="en-US" sz="2800" kern="0" dirty="0">
                <a:latin typeface="Calibri" panose="020F0502020204030204" pitchFamily="34" charset="0"/>
                <a:ea typeface="+mn-ea"/>
                <a:cs typeface="Arial" panose="020B0604020202020204" pitchFamily="34" charset="0"/>
              </a:rPr>
              <a:t>Sharing information.</a:t>
            </a:r>
          </a:p>
          <a:p>
            <a:pPr marL="112712" lvl="1" indent="0" algn="ctr">
              <a:spcBef>
                <a:spcPts val="1800"/>
              </a:spcBef>
              <a:spcAft>
                <a:spcPts val="1800"/>
              </a:spcAft>
              <a:buClr>
                <a:srgbClr val="923222"/>
              </a:buClr>
              <a:buSzPct val="110000"/>
              <a:buNone/>
            </a:pPr>
            <a:r>
              <a:rPr lang="en-US" sz="2800" kern="0" dirty="0">
                <a:latin typeface="Calibri" panose="020F0502020204030204" pitchFamily="34" charset="0"/>
                <a:ea typeface="+mn-ea"/>
                <a:cs typeface="Arial" panose="020B0604020202020204" pitchFamily="34" charset="0"/>
              </a:rPr>
              <a:t>The goal is to have the </a:t>
            </a:r>
            <a:r>
              <a:rPr lang="en-US" sz="2800" b="1" u="sng" kern="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fewest number</a:t>
            </a:r>
            <a:r>
              <a:rPr lang="en-US" sz="2800" kern="0" dirty="0">
                <a:latin typeface="Calibri" panose="020F0502020204030204" pitchFamily="34" charset="0"/>
                <a:ea typeface="+mn-ea"/>
                <a:cs typeface="Arial" panose="020B0604020202020204" pitchFamily="34" charset="0"/>
              </a:rPr>
              <a:t> of high-quality suppliers possible without unnecessarily increasing risk</a:t>
            </a:r>
            <a:r>
              <a:rPr lang="en-US" sz="2800" b="1" kern="0" dirty="0">
                <a:latin typeface="Calibri" panose="020F0502020204030204" pitchFamily="34" charset="0"/>
                <a:ea typeface="+mn-ea"/>
                <a:cs typeface="Arial" panose="020B0604020202020204" pitchFamily="34" charset="0"/>
              </a:rPr>
              <a:t>.</a:t>
            </a:r>
          </a:p>
        </p:txBody>
      </p:sp>
    </p:spTree>
    <p:extLst>
      <p:ext uri="{BB962C8B-B14F-4D97-AF65-F5344CB8AC3E}">
        <p14:creationId xmlns:p14="http://schemas.microsoft.com/office/powerpoint/2010/main" val="288876081"/>
      </p:ext>
    </p:extLst>
  </p:cSld>
  <p:clrMapOvr>
    <a:masterClrMapping/>
  </p:clrMapOvr>
  <p:transition spd="slow">
    <p:pull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body" idx="1"/>
          </p:nvPr>
        </p:nvSpPr>
        <p:spPr>
          <a:xfrm>
            <a:off x="228600" y="914400"/>
            <a:ext cx="8686800" cy="5455340"/>
          </a:xfrm>
        </p:spPr>
        <p:txBody>
          <a:bodyPr/>
          <a:lstStyle/>
          <a:p>
            <a:pPr marL="0" lvl="1" indent="0">
              <a:spcBef>
                <a:spcPts val="3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sp>
        <p:nvSpPr>
          <p:cNvPr id="27650" name="Rectangle 2"/>
          <p:cNvSpPr>
            <a:spLocks noGrp="1" noChangeArrowheads="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b="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221388859"/>
      </p:ext>
    </p:extLst>
  </p:cSld>
  <p:clrMapOvr>
    <a:masterClrMapping/>
  </p:clrMapOvr>
  <p:transition spd="slow">
    <p:pull dir="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8600" y="3386667"/>
            <a:ext cx="7569200" cy="347133"/>
          </a:xfrm>
          <a:prstGeom prst="rect">
            <a:avLst/>
          </a:prstGeom>
          <a:solidFill>
            <a:srgbClr val="FFFF0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6"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marL="514350" indent="-514350" eaLnBrk="0" hangingPunct="0">
              <a:lnSpc>
                <a:spcPct val="80000"/>
              </a:lnSpc>
              <a:buClr>
                <a:schemeClr val="tx1"/>
              </a:buClr>
              <a:buSzPct val="110000"/>
              <a:buFont typeface="+mj-lt"/>
              <a:buAutoNum type="alphaUcPeriod" startAt="3"/>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Total Quality Management</a:t>
            </a:r>
          </a:p>
        </p:txBody>
      </p:sp>
      <p:sp>
        <p:nvSpPr>
          <p:cNvPr id="5" name="Content Placeholder 4"/>
          <p:cNvSpPr>
            <a:spLocks noGrp="1"/>
          </p:cNvSpPr>
          <p:nvPr>
            <p:ph idx="1"/>
          </p:nvPr>
        </p:nvSpPr>
        <p:spPr>
          <a:xfrm>
            <a:off x="228600" y="914400"/>
            <a:ext cx="8686800" cy="5676900"/>
          </a:xfrm>
        </p:spPr>
        <p:txBody>
          <a:bodyPr/>
          <a:lstStyle/>
          <a:p>
            <a:pPr marL="0" indent="0">
              <a:buNone/>
            </a:pPr>
            <a:r>
              <a:rPr lang="en-US" sz="2400" dirty="0">
                <a:latin typeface="Calibri" panose="020F0502020204030204" pitchFamily="34" charset="0"/>
                <a:cs typeface="Calibri" panose="020F0502020204030204" pitchFamily="34" charset="0"/>
              </a:rPr>
              <a:t>Total Quality Management (TQM) is a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management philosophy</a:t>
            </a:r>
            <a:r>
              <a:rPr lang="en-US" sz="24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based on the principle that every employee must be committed to maintaining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high standards of work</a:t>
            </a:r>
            <a:r>
              <a:rPr lang="en-US" sz="24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in every aspect of a company's operations.  </a:t>
            </a:r>
          </a:p>
          <a:p>
            <a:pPr marL="0" indent="0">
              <a:buNone/>
            </a:pPr>
            <a:r>
              <a:rPr lang="en-US" sz="2000" dirty="0">
                <a:latin typeface="Calibri" panose="020F0502020204030204" pitchFamily="34" charset="0"/>
                <a:cs typeface="Calibri" panose="020F0502020204030204" pitchFamily="34" charset="0"/>
              </a:rPr>
              <a:t>TQM is a combination of quality and management tools which are designed to increase business and reduce losses resulting from wasteful practices.</a:t>
            </a:r>
          </a:p>
          <a:p>
            <a:pPr marL="0" indent="0">
              <a:buNone/>
            </a:pPr>
            <a:r>
              <a:rPr lang="en-US" sz="2400" b="1" dirty="0">
                <a:latin typeface="Calibri" panose="020F0502020204030204" pitchFamily="34" charset="0"/>
                <a:cs typeface="Calibri" panose="020F0502020204030204" pitchFamily="34" charset="0"/>
              </a:rPr>
              <a:t>Six Sigma is an integral part of Total Quality Management</a:t>
            </a:r>
            <a:r>
              <a:rPr lang="en-US" sz="2400" dirty="0">
                <a:latin typeface="Calibri" panose="020F0502020204030204" pitchFamily="34" charset="0"/>
                <a:cs typeface="Calibri" panose="020F0502020204030204" pitchFamily="34" charset="0"/>
              </a:rPr>
              <a:t>.</a:t>
            </a:r>
          </a:p>
        </p:txBody>
      </p:sp>
      <p:sp>
        <p:nvSpPr>
          <p:cNvPr id="8" name="Rectangle 7"/>
          <p:cNvSpPr/>
          <p:nvPr/>
        </p:nvSpPr>
        <p:spPr>
          <a:xfrm>
            <a:off x="5609492" y="180945"/>
            <a:ext cx="3244362" cy="400110"/>
          </a:xfrm>
          <a:prstGeom prst="rect">
            <a:avLst/>
          </a:prstGeom>
        </p:spPr>
        <p:txBody>
          <a:bodyPr wrap="square">
            <a:spAutoFit/>
          </a:bodyPr>
          <a:lstStyle/>
          <a:p>
            <a:pPr algn="ctr"/>
            <a:r>
              <a:rPr lang="en-US" sz="2000" b="1" dirty="0">
                <a:latin typeface="Calibri" panose="020F0502020204030204" pitchFamily="34" charset="0"/>
                <a:hlinkClick r:id="rId3"/>
              </a:rPr>
              <a:t>Quality Management Video</a:t>
            </a:r>
            <a:endParaRPr lang="en-US" sz="2000" b="1" dirty="0">
              <a:latin typeface="Calibri" panose="020F0502020204030204" pitchFamily="34" charset="0"/>
            </a:endParaRPr>
          </a:p>
        </p:txBody>
      </p:sp>
      <p:sp>
        <p:nvSpPr>
          <p:cNvPr id="10" name="TextBox 9"/>
          <p:cNvSpPr txBox="1"/>
          <p:nvPr/>
        </p:nvSpPr>
        <p:spPr>
          <a:xfrm>
            <a:off x="7811461" y="483577"/>
            <a:ext cx="973343" cy="253916"/>
          </a:xfrm>
          <a:prstGeom prst="rect">
            <a:avLst/>
          </a:prstGeom>
          <a:noFill/>
        </p:spPr>
        <p:txBody>
          <a:bodyPr wrap="none" rtlCol="0">
            <a:spAutoFit/>
          </a:bodyPr>
          <a:lstStyle/>
          <a:p>
            <a:r>
              <a:rPr lang="en-US" sz="1000" i="1" dirty="0">
                <a:latin typeface="Calibri" panose="020F0502020204030204" pitchFamily="34" charset="0"/>
              </a:rPr>
              <a:t>(3:19 minutes)</a:t>
            </a:r>
          </a:p>
        </p:txBody>
      </p:sp>
      <p:grpSp>
        <p:nvGrpSpPr>
          <p:cNvPr id="3" name="Group 2"/>
          <p:cNvGrpSpPr/>
          <p:nvPr/>
        </p:nvGrpSpPr>
        <p:grpSpPr>
          <a:xfrm>
            <a:off x="881993" y="3884076"/>
            <a:ext cx="7380013" cy="2632536"/>
            <a:chOff x="792497" y="3917942"/>
            <a:chExt cx="7380013" cy="2632536"/>
          </a:xfrm>
        </p:grpSpPr>
        <p:pic>
          <p:nvPicPr>
            <p:cNvPr id="9" name="Picture 8"/>
            <p:cNvPicPr>
              <a:picLocks noChangeAspect="1"/>
            </p:cNvPicPr>
            <p:nvPr/>
          </p:nvPicPr>
          <p:blipFill>
            <a:blip r:embed="rId4"/>
            <a:stretch>
              <a:fillRect/>
            </a:stretch>
          </p:blipFill>
          <p:spPr>
            <a:xfrm>
              <a:off x="792497" y="3917942"/>
              <a:ext cx="3097937" cy="2632536"/>
            </a:xfrm>
            <a:prstGeom prst="rect">
              <a:avLst/>
            </a:prstGeom>
          </p:spPr>
        </p:pic>
        <p:sp>
          <p:nvSpPr>
            <p:cNvPr id="11" name="Content Placeholder 4"/>
            <p:cNvSpPr txBox="1">
              <a:spLocks/>
            </p:cNvSpPr>
            <p:nvPr/>
          </p:nvSpPr>
          <p:spPr bwMode="auto">
            <a:xfrm>
              <a:off x="4191000" y="3918248"/>
              <a:ext cx="3981510" cy="263192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indent="0">
                <a:buFont typeface="Symbol" pitchFamily="18" charset="2"/>
                <a:buNone/>
              </a:pPr>
              <a:r>
                <a:rPr lang="en-US" sz="2400" u="sng" kern="0" dirty="0">
                  <a:latin typeface="Calibri" panose="020F0502020204030204" pitchFamily="34" charset="0"/>
                  <a:cs typeface="Calibri" panose="020F0502020204030204" pitchFamily="34" charset="0"/>
                </a:rPr>
                <a:t>The key principles of TQM are</a:t>
              </a:r>
              <a:r>
                <a:rPr lang="en-US" sz="2400" kern="0" dirty="0">
                  <a:latin typeface="Calibri" panose="020F0502020204030204" pitchFamily="34" charset="0"/>
                  <a:cs typeface="Calibri" panose="020F0502020204030204" pitchFamily="34" charset="0"/>
                </a:rPr>
                <a:t>:</a:t>
              </a:r>
            </a:p>
            <a:p>
              <a:pPr marL="576263" lvl="1" indent="-338138">
                <a:spcBef>
                  <a:spcPts val="1000"/>
                </a:spcBef>
                <a:buClr>
                  <a:srgbClr val="923222"/>
                </a:buClr>
                <a:buSzPct val="115000"/>
                <a:buFont typeface="Wingdings" panose="05000000000000000000" pitchFamily="2" charset="2"/>
                <a:buChar char="§"/>
              </a:pPr>
              <a:r>
                <a:rPr lang="en-US" sz="2000" kern="0" dirty="0">
                  <a:latin typeface="Calibri" panose="020F0502020204030204" pitchFamily="34" charset="0"/>
                  <a:cs typeface="Calibri" panose="020F0502020204030204" pitchFamily="34" charset="0"/>
                </a:rPr>
                <a:t>Management Commitment</a:t>
              </a:r>
            </a:p>
            <a:p>
              <a:pPr marL="576263" lvl="1" indent="-338138">
                <a:spcBef>
                  <a:spcPts val="1000"/>
                </a:spcBef>
                <a:buClr>
                  <a:srgbClr val="923222"/>
                </a:buClr>
                <a:buSzPct val="115000"/>
                <a:buFont typeface="Wingdings" panose="05000000000000000000" pitchFamily="2" charset="2"/>
                <a:buChar char="§"/>
              </a:pPr>
              <a:r>
                <a:rPr lang="en-US" sz="2000" kern="0" dirty="0">
                  <a:latin typeface="Calibri" panose="020F0502020204030204" pitchFamily="34" charset="0"/>
                  <a:cs typeface="Calibri" panose="020F0502020204030204" pitchFamily="34" charset="0"/>
                </a:rPr>
                <a:t>Employee Empowerment</a:t>
              </a:r>
            </a:p>
            <a:p>
              <a:pPr marL="576263" lvl="1" indent="-338138">
                <a:spcBef>
                  <a:spcPts val="1000"/>
                </a:spcBef>
                <a:buClr>
                  <a:srgbClr val="923222"/>
                </a:buClr>
                <a:buSzPct val="115000"/>
                <a:buFont typeface="Wingdings" panose="05000000000000000000" pitchFamily="2" charset="2"/>
                <a:buChar char="§"/>
              </a:pPr>
              <a:r>
                <a:rPr lang="en-US" sz="2000" kern="0" dirty="0">
                  <a:latin typeface="Calibri" panose="020F0502020204030204" pitchFamily="34" charset="0"/>
                  <a:cs typeface="Calibri" panose="020F0502020204030204" pitchFamily="34" charset="0"/>
                </a:rPr>
                <a:t>Fact Based Decision Making</a:t>
              </a:r>
            </a:p>
            <a:p>
              <a:pPr marL="576263" lvl="1" indent="-338138">
                <a:spcBef>
                  <a:spcPts val="1000"/>
                </a:spcBef>
                <a:buClr>
                  <a:srgbClr val="923222"/>
                </a:buClr>
                <a:buSzPct val="115000"/>
                <a:buFont typeface="Wingdings" panose="05000000000000000000" pitchFamily="2" charset="2"/>
                <a:buChar char="§"/>
              </a:pPr>
              <a:r>
                <a:rPr lang="en-US" sz="2000" kern="0" dirty="0">
                  <a:latin typeface="Calibri" panose="020F0502020204030204" pitchFamily="34" charset="0"/>
                  <a:cs typeface="Calibri" panose="020F0502020204030204" pitchFamily="34" charset="0"/>
                </a:rPr>
                <a:t>Continuous Improvement</a:t>
              </a:r>
            </a:p>
            <a:p>
              <a:pPr marL="576263" lvl="1" indent="-338138">
                <a:spcBef>
                  <a:spcPts val="1000"/>
                </a:spcBef>
                <a:buClr>
                  <a:srgbClr val="923222"/>
                </a:buClr>
                <a:buSzPct val="115000"/>
                <a:buFont typeface="Wingdings" panose="05000000000000000000" pitchFamily="2" charset="2"/>
                <a:buChar char="§"/>
              </a:pPr>
              <a:r>
                <a:rPr lang="en-US" sz="2000" kern="0" dirty="0">
                  <a:latin typeface="Calibri" panose="020F0502020204030204" pitchFamily="34" charset="0"/>
                  <a:cs typeface="Calibri" panose="020F0502020204030204" pitchFamily="34" charset="0"/>
                </a:rPr>
                <a:t>Customer Focus</a:t>
              </a:r>
            </a:p>
          </p:txBody>
        </p:sp>
      </p:grpSp>
    </p:spTree>
    <p:extLst>
      <p:ext uri="{BB962C8B-B14F-4D97-AF65-F5344CB8AC3E}">
        <p14:creationId xmlns:p14="http://schemas.microsoft.com/office/powerpoint/2010/main" val="3292751579"/>
      </p:ext>
    </p:extLst>
  </p:cSld>
  <p:clrMapOvr>
    <a:masterClrMapping/>
  </p:clrMapOvr>
  <p:transition spd="slow">
    <p:pull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4"/>
          <p:cNvSpPr/>
          <p:nvPr/>
        </p:nvSpPr>
        <p:spPr>
          <a:xfrm>
            <a:off x="228600" y="132598"/>
            <a:ext cx="8686800"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Total Quality Management</a:t>
            </a:r>
            <a:r>
              <a:rPr lang="en-US" sz="2000" i="1" dirty="0">
                <a:solidFill>
                  <a:srgbClr val="923222"/>
                </a:solidFill>
                <a:latin typeface="Calibri" panose="020F0502020204030204" pitchFamily="34" charset="0"/>
                <a:cs typeface="Arial" charset="0"/>
              </a:rPr>
              <a:t> (continued)</a:t>
            </a:r>
            <a:endParaRPr lang="en-US" sz="3200" b="1" dirty="0">
              <a:solidFill>
                <a:srgbClr val="923222"/>
              </a:solidFill>
              <a:effectLst>
                <a:outerShdw blurRad="38100" dist="38100" dir="2700000" algn="tl">
                  <a:srgbClr val="C0C0C0"/>
                </a:outerShdw>
              </a:effectLst>
              <a:latin typeface="Calibri" panose="020F0502020204030204" pitchFamily="34" charset="0"/>
              <a:cs typeface="Arial" charset="0"/>
            </a:endParaRPr>
          </a:p>
        </p:txBody>
      </p:sp>
      <p:sp>
        <p:nvSpPr>
          <p:cNvPr id="5" name="Content Placeholder 4"/>
          <p:cNvSpPr>
            <a:spLocks noGrp="1"/>
          </p:cNvSpPr>
          <p:nvPr>
            <p:ph idx="1"/>
          </p:nvPr>
        </p:nvSpPr>
        <p:spPr>
          <a:xfrm>
            <a:off x="228600" y="914400"/>
            <a:ext cx="8686800" cy="5524500"/>
          </a:xfrm>
        </p:spPr>
        <p:txBody>
          <a:bodyPr/>
          <a:lstStyle/>
          <a:p>
            <a:pPr marL="0" indent="0">
              <a:spcBef>
                <a:spcPts val="1200"/>
              </a:spcBef>
              <a:spcAft>
                <a:spcPts val="1200"/>
              </a:spcAft>
              <a:buNone/>
            </a:pPr>
            <a:r>
              <a:rPr lang="en-US" sz="2400" dirty="0">
                <a:latin typeface="Calibri" panose="020F0502020204030204" pitchFamily="34" charset="0"/>
                <a:cs typeface="Calibri" panose="020F0502020204030204" pitchFamily="34" charset="0"/>
              </a:rPr>
              <a:t>There is no single academic formalization of total quality, however, a number of noted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quality experts</a:t>
            </a:r>
            <a:r>
              <a:rPr lang="en-US" sz="2400" dirty="0">
                <a:latin typeface="Calibri" panose="020F0502020204030204" pitchFamily="34" charset="0"/>
                <a:cs typeface="Calibri" panose="020F0502020204030204" pitchFamily="34" charset="0"/>
              </a:rPr>
              <a:t> all contributed to the basic framework</a:t>
            </a:r>
          </a:p>
          <a:p>
            <a:pPr marL="287338" indent="-287338">
              <a:spcAft>
                <a:spcPts val="1200"/>
              </a:spcAft>
              <a:buClr>
                <a:srgbClr val="923222"/>
              </a:buClr>
              <a:buSzPct val="115000"/>
              <a:buFont typeface="Wingdings" panose="05000000000000000000" pitchFamily="2" charset="2"/>
              <a:buChar char="§"/>
            </a:pPr>
            <a:r>
              <a:rPr lang="en-US" sz="20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 Edwards Deming</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is widely considered the </a:t>
            </a:r>
            <a:r>
              <a:rPr lang="en-US" sz="2000" b="1" dirty="0">
                <a:latin typeface="Calibri" panose="020F0502020204030204" pitchFamily="34" charset="0"/>
                <a:cs typeface="Calibri" panose="020F0502020204030204" pitchFamily="34" charset="0"/>
              </a:rPr>
              <a:t>father of TQM</a:t>
            </a:r>
            <a:r>
              <a:rPr lang="en-US" sz="2000" dirty="0">
                <a:latin typeface="Calibri" panose="020F0502020204030204" pitchFamily="34" charset="0"/>
                <a:cs typeface="Calibri" panose="020F0502020204030204" pitchFamily="34" charset="0"/>
              </a:rPr>
              <a:t>.  He is the creator of the Plan-Do-Check-Act model. </a:t>
            </a:r>
          </a:p>
          <a:p>
            <a:pPr marL="287338" indent="-287338">
              <a:spcAft>
                <a:spcPts val="1200"/>
              </a:spcAft>
              <a:buClr>
                <a:srgbClr val="923222"/>
              </a:buClr>
              <a:buSzPct val="115000"/>
              <a:buFont typeface="Wingdings" panose="05000000000000000000" pitchFamily="2" charset="2"/>
              <a:buChar char="§"/>
            </a:pPr>
            <a:r>
              <a:rPr lang="en-US" sz="20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Philip Crosby</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coined the phrase “quality is free” (which is also the title of his book) as defects are costly.  He introduced the concepts of </a:t>
            </a:r>
            <a:r>
              <a:rPr lang="en-US" sz="2000" b="1" dirty="0">
                <a:latin typeface="Calibri" panose="020F0502020204030204" pitchFamily="34" charset="0"/>
                <a:cs typeface="Calibri" panose="020F0502020204030204" pitchFamily="34" charset="0"/>
              </a:rPr>
              <a:t>zero defects</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focus on prevention </a:t>
            </a:r>
            <a:r>
              <a:rPr lang="en-US" sz="2000" dirty="0">
                <a:latin typeface="Calibri" panose="020F0502020204030204" pitchFamily="34" charset="0"/>
                <a:cs typeface="Calibri" panose="020F0502020204030204" pitchFamily="34" charset="0"/>
              </a:rPr>
              <a:t>and not inspection. </a:t>
            </a:r>
          </a:p>
          <a:p>
            <a:pPr marL="287338" indent="-287338">
              <a:spcAft>
                <a:spcPts val="1200"/>
              </a:spcAft>
              <a:buClr>
                <a:srgbClr val="923222"/>
              </a:buClr>
              <a:buSzPct val="115000"/>
              <a:buFont typeface="Wingdings" panose="05000000000000000000" pitchFamily="2" charset="2"/>
              <a:buChar char="§"/>
            </a:pPr>
            <a:r>
              <a:rPr lang="en-US" sz="20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Joseph Juran</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defined quality as “fitness for use”.  He developed the concept of the </a:t>
            </a:r>
            <a:r>
              <a:rPr lang="en-US" sz="2000" b="1" dirty="0">
                <a:latin typeface="Calibri" panose="020F0502020204030204" pitchFamily="34" charset="0"/>
                <a:cs typeface="Calibri" panose="020F0502020204030204" pitchFamily="34" charset="0"/>
              </a:rPr>
              <a:t>cost of quality</a:t>
            </a:r>
            <a:r>
              <a:rPr lang="en-US" sz="2000" dirty="0">
                <a:latin typeface="Calibri" panose="020F0502020204030204" pitchFamily="34" charset="0"/>
                <a:cs typeface="Calibri" panose="020F0502020204030204" pitchFamily="34" charset="0"/>
              </a:rPr>
              <a:t>. </a:t>
            </a:r>
          </a:p>
          <a:p>
            <a:pPr marL="287338" indent="-287338">
              <a:spcAft>
                <a:spcPts val="1200"/>
              </a:spcAft>
              <a:buClr>
                <a:srgbClr val="923222"/>
              </a:buClr>
              <a:buSzPct val="115000"/>
              <a:buFont typeface="Wingdings" panose="05000000000000000000" pitchFamily="2" charset="2"/>
              <a:buChar char="§"/>
            </a:pPr>
            <a:r>
              <a:rPr lang="en-US" sz="20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Kaoru Ishikawa</a:t>
            </a: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developed one the first tools in the quality management process, the </a:t>
            </a:r>
            <a:r>
              <a:rPr lang="en-US" sz="2000" b="1" dirty="0">
                <a:latin typeface="Calibri" panose="020F0502020204030204" pitchFamily="34" charset="0"/>
                <a:cs typeface="Calibri" panose="020F0502020204030204" pitchFamily="34" charset="0"/>
              </a:rPr>
              <a:t>cause and effect diagram</a:t>
            </a:r>
            <a:r>
              <a:rPr lang="en-US" sz="2000" dirty="0">
                <a:latin typeface="Calibri" panose="020F0502020204030204" pitchFamily="34" charset="0"/>
                <a:cs typeface="Calibri" panose="020F0502020204030204" pitchFamily="34" charset="0"/>
              </a:rPr>
              <a:t>, which is also called the "Ishikawa" or "fishbone" diagram. </a:t>
            </a:r>
          </a:p>
        </p:txBody>
      </p:sp>
    </p:spTree>
    <p:extLst>
      <p:ext uri="{BB962C8B-B14F-4D97-AF65-F5344CB8AC3E}">
        <p14:creationId xmlns:p14="http://schemas.microsoft.com/office/powerpoint/2010/main" val="2252005291"/>
      </p:ext>
    </p:extLst>
  </p:cSld>
  <p:clrMapOvr>
    <a:masterClrMapping/>
  </p:clrMapOvr>
  <p:transition spd="slow">
    <p:pull dir="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88291"/>
            <a:ext cx="8439150" cy="585418"/>
          </a:xfrm>
          <a:noFill/>
          <a:ln w="9525">
            <a:noFill/>
            <a:miter lim="800000"/>
            <a:headEnd/>
            <a:tailEnd/>
          </a:ln>
        </p:spPr>
        <p:txBody>
          <a:bodyPr vert="horz" wrap="square" lIns="92075" tIns="46038" rIns="92075" bIns="46038" numCol="1" anchor="ctr" anchorCtr="0" compatLnSpc="1">
            <a:prstTxWarp prst="textNoShape">
              <a:avLst/>
            </a:prstTxWarp>
            <a:spAutoFit/>
          </a:bodyPr>
          <a:lstStyle/>
          <a:p>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 Edwards Deming</a:t>
            </a:r>
          </a:p>
        </p:txBody>
      </p:sp>
      <p:sp>
        <p:nvSpPr>
          <p:cNvPr id="44035" name="Rectangle 3"/>
          <p:cNvSpPr>
            <a:spLocks noGrp="1" noChangeArrowheads="1"/>
          </p:cNvSpPr>
          <p:nvPr>
            <p:ph idx="1"/>
          </p:nvPr>
        </p:nvSpPr>
        <p:spPr>
          <a:xfrm>
            <a:off x="228599" y="1638299"/>
            <a:ext cx="4766733" cy="4991101"/>
          </a:xfrm>
        </p:spPr>
        <p:txBody>
          <a:bodyPr/>
          <a:lstStyle/>
          <a:p>
            <a:pPr marL="381000" indent="-381000">
              <a:spcBef>
                <a:spcPts val="600"/>
              </a:spcBef>
              <a:spcAft>
                <a:spcPts val="600"/>
              </a:spcAft>
              <a:buClr>
                <a:srgbClr val="923222"/>
              </a:buClr>
              <a:buSzPct val="110000"/>
              <a:buFontTx/>
              <a:buAutoNum type="arabicPeriod"/>
            </a:pPr>
            <a:r>
              <a:rPr lang="en-US" altLang="en-US" sz="1800" dirty="0">
                <a:latin typeface="Calibri" panose="020F0502020204030204" pitchFamily="34" charset="0"/>
                <a:ea typeface="ＭＳ Ｐゴシック" panose="020B0600070205080204" pitchFamily="34" charset="-128"/>
              </a:rPr>
              <a:t>Create constancy of purpose to improve product and service</a:t>
            </a:r>
          </a:p>
          <a:p>
            <a:pPr marL="381000" indent="-381000">
              <a:spcBef>
                <a:spcPts val="600"/>
              </a:spcBef>
              <a:spcAft>
                <a:spcPts val="600"/>
              </a:spcAft>
              <a:buClr>
                <a:srgbClr val="923222"/>
              </a:buClr>
              <a:buSzPct val="110000"/>
              <a:buFontTx/>
              <a:buAutoNum type="arabicPeriod"/>
            </a:pPr>
            <a:r>
              <a:rPr lang="en-US" altLang="en-US" sz="1800" dirty="0">
                <a:latin typeface="Calibri" panose="020F0502020204030204" pitchFamily="34" charset="0"/>
                <a:ea typeface="ＭＳ Ｐゴシック" panose="020B0600070205080204" pitchFamily="34" charset="-128"/>
              </a:rPr>
              <a:t>Adopt the new philosophy</a:t>
            </a:r>
          </a:p>
          <a:p>
            <a:pPr marL="381000" indent="-381000">
              <a:spcBef>
                <a:spcPts val="600"/>
              </a:spcBef>
              <a:spcAft>
                <a:spcPts val="600"/>
              </a:spcAft>
              <a:buClr>
                <a:srgbClr val="923222"/>
              </a:buClr>
              <a:buSzPct val="110000"/>
              <a:buFontTx/>
              <a:buAutoNum type="arabicPeriod"/>
            </a:pPr>
            <a:r>
              <a:rPr lang="en-US" altLang="en-US" sz="1800" b="1" dirty="0">
                <a:latin typeface="Calibri" panose="020F0502020204030204" pitchFamily="34" charset="0"/>
                <a:ea typeface="ＭＳ Ｐゴシック" panose="020B0600070205080204" pitchFamily="34" charset="-128"/>
              </a:rPr>
              <a:t>Cease dependence on inspection to improve quality</a:t>
            </a:r>
          </a:p>
          <a:p>
            <a:pPr marL="381000" indent="-381000">
              <a:spcBef>
                <a:spcPts val="600"/>
              </a:spcBef>
              <a:spcAft>
                <a:spcPts val="600"/>
              </a:spcAft>
              <a:buClr>
                <a:srgbClr val="923222"/>
              </a:buClr>
              <a:buSzPct val="110000"/>
              <a:buFontTx/>
              <a:buAutoNum type="arabicPeriod"/>
            </a:pPr>
            <a:r>
              <a:rPr lang="en-US" altLang="en-US" sz="1800" dirty="0">
                <a:latin typeface="Calibri" panose="020F0502020204030204" pitchFamily="34" charset="0"/>
                <a:ea typeface="ＭＳ Ｐゴシック" panose="020B0600070205080204" pitchFamily="34" charset="-128"/>
              </a:rPr>
              <a:t>End the practice of awarding business on the basis of price</a:t>
            </a:r>
          </a:p>
          <a:p>
            <a:pPr marL="381000" indent="-381000">
              <a:spcBef>
                <a:spcPts val="600"/>
              </a:spcBef>
              <a:spcAft>
                <a:spcPts val="600"/>
              </a:spcAft>
              <a:buClr>
                <a:srgbClr val="923222"/>
              </a:buClr>
              <a:buSzPct val="110000"/>
              <a:buFontTx/>
              <a:buAutoNum type="arabicPeriod"/>
            </a:pPr>
            <a:r>
              <a:rPr lang="en-US" altLang="en-US" sz="1800" b="1" dirty="0">
                <a:latin typeface="Calibri" panose="020F0502020204030204" pitchFamily="34" charset="0"/>
                <a:ea typeface="ＭＳ Ｐゴシック" panose="020B0600070205080204" pitchFamily="34" charset="-128"/>
              </a:rPr>
              <a:t>Constantly improve the production and service system</a:t>
            </a:r>
          </a:p>
          <a:p>
            <a:pPr marL="381000" indent="-381000">
              <a:spcBef>
                <a:spcPts val="600"/>
              </a:spcBef>
              <a:spcAft>
                <a:spcPts val="600"/>
              </a:spcAft>
              <a:buClr>
                <a:srgbClr val="923222"/>
              </a:buClr>
              <a:buSzPct val="110000"/>
              <a:buFontTx/>
              <a:buAutoNum type="arabicPeriod"/>
            </a:pPr>
            <a:r>
              <a:rPr lang="en-US" altLang="en-US" sz="1800" dirty="0">
                <a:latin typeface="Calibri" panose="020F0502020204030204" pitchFamily="34" charset="0"/>
                <a:ea typeface="ＭＳ Ｐゴシック" panose="020B0600070205080204" pitchFamily="34" charset="-128"/>
              </a:rPr>
              <a:t>Institute training on the job</a:t>
            </a:r>
          </a:p>
          <a:p>
            <a:pPr marL="381000" indent="-381000">
              <a:spcBef>
                <a:spcPts val="600"/>
              </a:spcBef>
              <a:spcAft>
                <a:spcPts val="600"/>
              </a:spcAft>
              <a:buClr>
                <a:srgbClr val="923222"/>
              </a:buClr>
              <a:buSzPct val="110000"/>
              <a:buFontTx/>
              <a:buAutoNum type="arabicPeriod"/>
            </a:pPr>
            <a:r>
              <a:rPr lang="en-US" altLang="en-US" sz="1800" b="1" dirty="0">
                <a:latin typeface="Calibri" panose="020F0502020204030204" pitchFamily="34" charset="0"/>
                <a:ea typeface="ＭＳ Ｐゴシック" panose="020B0600070205080204" pitchFamily="34" charset="-128"/>
              </a:rPr>
              <a:t>Institute leadership</a:t>
            </a:r>
          </a:p>
          <a:p>
            <a:pPr marL="381000" indent="-381000">
              <a:spcBef>
                <a:spcPts val="600"/>
              </a:spcBef>
              <a:spcAft>
                <a:spcPts val="600"/>
              </a:spcAft>
              <a:buClr>
                <a:srgbClr val="923222"/>
              </a:buClr>
              <a:buSzPct val="110000"/>
              <a:buFontTx/>
              <a:buAutoNum type="arabicPeriod"/>
            </a:pPr>
            <a:r>
              <a:rPr lang="en-US" altLang="en-US" sz="1800" dirty="0">
                <a:latin typeface="Calibri" panose="020F0502020204030204" pitchFamily="34" charset="0"/>
                <a:ea typeface="ＭＳ Ｐゴシック" panose="020B0600070205080204" pitchFamily="34" charset="-128"/>
              </a:rPr>
              <a:t>Drive out fear</a:t>
            </a:r>
          </a:p>
          <a:p>
            <a:pPr marL="381000" indent="-381000">
              <a:spcBef>
                <a:spcPts val="600"/>
              </a:spcBef>
              <a:spcAft>
                <a:spcPts val="600"/>
              </a:spcAft>
              <a:buClr>
                <a:srgbClr val="923222"/>
              </a:buClr>
              <a:buSzPct val="110000"/>
              <a:buFontTx/>
              <a:buAutoNum type="arabicPeriod"/>
            </a:pPr>
            <a:r>
              <a:rPr lang="en-US" altLang="en-US" sz="1800" b="1" dirty="0">
                <a:latin typeface="Calibri" panose="020F0502020204030204" pitchFamily="34" charset="0"/>
                <a:ea typeface="ＭＳ Ｐゴシック" panose="020B0600070205080204" pitchFamily="34" charset="-128"/>
              </a:rPr>
              <a:t>Break down barriers between departments</a:t>
            </a:r>
            <a:endParaRPr lang="en-US" altLang="en-US" sz="1800" dirty="0">
              <a:latin typeface="Calibri" panose="020F0502020204030204" pitchFamily="34" charset="0"/>
              <a:ea typeface="ＭＳ Ｐゴシック" panose="020B0600070205080204" pitchFamily="34" charset="-128"/>
            </a:endParaRPr>
          </a:p>
          <a:p>
            <a:pPr marL="381000" indent="-381000">
              <a:spcBef>
                <a:spcPts val="1000"/>
              </a:spcBef>
              <a:spcAft>
                <a:spcPts val="1000"/>
              </a:spcAft>
              <a:buClr>
                <a:srgbClr val="923222"/>
              </a:buClr>
              <a:buSzPct val="110000"/>
              <a:buFontTx/>
              <a:buAutoNum type="arabicPeriod"/>
            </a:pPr>
            <a:endParaRPr lang="en-US" altLang="en-US" sz="1800" dirty="0">
              <a:latin typeface="Calibri" panose="020F0502020204030204" pitchFamily="34" charset="0"/>
              <a:ea typeface="ＭＳ Ｐゴシック" panose="020B0600070205080204" pitchFamily="34" charset="-128"/>
            </a:endParaRPr>
          </a:p>
        </p:txBody>
      </p:sp>
      <p:sp>
        <p:nvSpPr>
          <p:cNvPr id="44036" name="Rectangle 4"/>
          <p:cNvSpPr>
            <a:spLocks noGrp="1" noChangeArrowheads="1"/>
          </p:cNvSpPr>
          <p:nvPr>
            <p:ph type="body" sz="half" idx="4294967295"/>
          </p:nvPr>
        </p:nvSpPr>
        <p:spPr>
          <a:xfrm>
            <a:off x="5012267" y="1638300"/>
            <a:ext cx="3903133" cy="3424765"/>
          </a:xfrm>
        </p:spPr>
        <p:txBody>
          <a:bodyPr/>
          <a:lstStyle/>
          <a:p>
            <a:pPr marL="461963" indent="-461963">
              <a:spcBef>
                <a:spcPts val="600"/>
              </a:spcBef>
              <a:spcAft>
                <a:spcPts val="600"/>
              </a:spcAft>
              <a:buClr>
                <a:srgbClr val="923222"/>
              </a:buClr>
              <a:buSzPct val="110000"/>
              <a:buFont typeface="+mj-lt"/>
              <a:buAutoNum type="arabicPeriod" startAt="10"/>
            </a:pPr>
            <a:r>
              <a:rPr lang="en-US" altLang="en-US" sz="1800" dirty="0">
                <a:latin typeface="Calibri" panose="020F0502020204030204" pitchFamily="34" charset="0"/>
                <a:ea typeface="ＭＳ Ｐゴシック" panose="020B0600070205080204" pitchFamily="34" charset="-128"/>
              </a:rPr>
              <a:t>Eliminate slogans and exhortations</a:t>
            </a:r>
          </a:p>
          <a:p>
            <a:pPr marL="461963" indent="-461963">
              <a:spcBef>
                <a:spcPts val="600"/>
              </a:spcBef>
              <a:spcAft>
                <a:spcPts val="600"/>
              </a:spcAft>
              <a:buClr>
                <a:srgbClr val="923222"/>
              </a:buClr>
              <a:buSzPct val="110000"/>
              <a:buFont typeface="+mj-lt"/>
              <a:buAutoNum type="arabicPeriod" startAt="10"/>
            </a:pPr>
            <a:r>
              <a:rPr lang="en-US" altLang="en-US" sz="1800" dirty="0">
                <a:latin typeface="Calibri" panose="020F0502020204030204" pitchFamily="34" charset="0"/>
                <a:ea typeface="ＭＳ Ｐゴシック" panose="020B0600070205080204" pitchFamily="34" charset="-128"/>
              </a:rPr>
              <a:t>Eliminate quotas</a:t>
            </a:r>
          </a:p>
          <a:p>
            <a:pPr marL="461963" indent="-461963">
              <a:spcBef>
                <a:spcPts val="600"/>
              </a:spcBef>
              <a:spcAft>
                <a:spcPts val="600"/>
              </a:spcAft>
              <a:buClr>
                <a:srgbClr val="923222"/>
              </a:buClr>
              <a:buSzPct val="110000"/>
              <a:buFont typeface="+mj-lt"/>
              <a:buAutoNum type="arabicPeriod" startAt="10"/>
            </a:pPr>
            <a:r>
              <a:rPr lang="en-US" altLang="en-US" sz="1800" dirty="0">
                <a:latin typeface="Calibri" panose="020F0502020204030204" pitchFamily="34" charset="0"/>
                <a:ea typeface="ＭＳ Ｐゴシック" panose="020B0600070205080204" pitchFamily="34" charset="-128"/>
              </a:rPr>
              <a:t>Remove barriers to pride of workmanship</a:t>
            </a:r>
          </a:p>
          <a:p>
            <a:pPr marL="461963" indent="-461963">
              <a:spcBef>
                <a:spcPts val="600"/>
              </a:spcBef>
              <a:spcAft>
                <a:spcPts val="600"/>
              </a:spcAft>
              <a:buClr>
                <a:srgbClr val="923222"/>
              </a:buClr>
              <a:buSzPct val="110000"/>
              <a:buFont typeface="+mj-lt"/>
              <a:buAutoNum type="arabicPeriod" startAt="10"/>
            </a:pPr>
            <a:r>
              <a:rPr lang="en-US" altLang="en-US" sz="1800" dirty="0">
                <a:latin typeface="Calibri" panose="020F0502020204030204" pitchFamily="34" charset="0"/>
                <a:ea typeface="ＭＳ Ｐゴシック" panose="020B0600070205080204" pitchFamily="34" charset="-128"/>
              </a:rPr>
              <a:t>Institute program of self-improvement</a:t>
            </a:r>
          </a:p>
          <a:p>
            <a:pPr marL="461963" indent="-461963">
              <a:spcBef>
                <a:spcPts val="600"/>
              </a:spcBef>
              <a:spcAft>
                <a:spcPts val="600"/>
              </a:spcAft>
              <a:buClr>
                <a:srgbClr val="923222"/>
              </a:buClr>
              <a:buSzPct val="110000"/>
              <a:buFont typeface="+mj-lt"/>
              <a:buAutoNum type="arabicPeriod" startAt="10"/>
            </a:pPr>
            <a:r>
              <a:rPr lang="en-US" altLang="en-US" sz="1800" b="1" dirty="0">
                <a:latin typeface="Calibri" panose="020F0502020204030204" pitchFamily="34" charset="0"/>
                <a:ea typeface="ＭＳ Ｐゴシック" panose="020B0600070205080204" pitchFamily="34" charset="-128"/>
              </a:rPr>
              <a:t>Put everyone to work to accomplish the transformation </a:t>
            </a:r>
          </a:p>
        </p:txBody>
      </p:sp>
      <p:grpSp>
        <p:nvGrpSpPr>
          <p:cNvPr id="7" name="Group 6"/>
          <p:cNvGrpSpPr/>
          <p:nvPr/>
        </p:nvGrpSpPr>
        <p:grpSpPr>
          <a:xfrm>
            <a:off x="5037667" y="4665132"/>
            <a:ext cx="3843866" cy="1926167"/>
            <a:chOff x="4923367" y="4632819"/>
            <a:chExt cx="3992033" cy="201196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367" y="4632819"/>
              <a:ext cx="3992033" cy="201196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
          <p:nvSpPr>
            <p:cNvPr id="6" name="TextBox 5"/>
            <p:cNvSpPr txBox="1"/>
            <p:nvPr/>
          </p:nvSpPr>
          <p:spPr>
            <a:xfrm>
              <a:off x="6381033" y="5748865"/>
              <a:ext cx="2249334" cy="842435"/>
            </a:xfrm>
            <a:prstGeom prst="rect">
              <a:avLst/>
            </a:prstGeom>
            <a:solidFill>
              <a:srgbClr val="214387"/>
            </a:solidFill>
          </p:spPr>
          <p:txBody>
            <a:bodyPr wrap="none" lIns="0" tIns="0" rIns="0" bIns="0" rtlCol="0" anchor="ctr" anchorCtr="1">
              <a:noAutofit/>
            </a:bodyPr>
            <a:lstStyle/>
            <a:p>
              <a:pPr algn="ctr"/>
              <a:r>
                <a:rPr lang="en-US" sz="1800" dirty="0">
                  <a:solidFill>
                    <a:srgbClr val="FFFF00"/>
                  </a:solidFill>
                  <a:latin typeface="Times New Roman" panose="02020603050405020304" pitchFamily="18" charset="0"/>
                  <a:cs typeface="Times New Roman" panose="02020603050405020304" pitchFamily="18" charset="0"/>
                </a:rPr>
                <a:t>In God we trust. </a:t>
              </a:r>
            </a:p>
            <a:p>
              <a:pPr algn="ctr"/>
              <a:r>
                <a:rPr lang="en-US" sz="1800" dirty="0">
                  <a:solidFill>
                    <a:srgbClr val="FFFF00"/>
                  </a:solidFill>
                  <a:latin typeface="Times New Roman" panose="02020603050405020304" pitchFamily="18" charset="0"/>
                  <a:cs typeface="Times New Roman" panose="02020603050405020304" pitchFamily="18" charset="0"/>
                </a:rPr>
                <a:t>All others bring data</a:t>
              </a:r>
            </a:p>
          </p:txBody>
        </p:sp>
      </p:grpSp>
      <p:sp>
        <p:nvSpPr>
          <p:cNvPr id="4" name="Rectangle 3"/>
          <p:cNvSpPr/>
          <p:nvPr/>
        </p:nvSpPr>
        <p:spPr>
          <a:xfrm>
            <a:off x="228600" y="914400"/>
            <a:ext cx="8686800" cy="707886"/>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Stressed management’s responsibility for quality.  He developed 14 points to guide companies in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quality improvement</a:t>
            </a:r>
            <a:r>
              <a:rPr lang="en-US" sz="20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448137440"/>
      </p:ext>
    </p:extLst>
  </p:cSld>
  <p:clrMapOvr>
    <a:masterClrMapping/>
  </p:clrMapOvr>
  <p:transition spd="slow">
    <p:pull dir="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228600" y="132598"/>
            <a:ext cx="7018338"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Philip Crosby</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704" t="3477" r="1481" b="9422"/>
          <a:stretch/>
        </p:blipFill>
        <p:spPr>
          <a:xfrm>
            <a:off x="5073831" y="4505877"/>
            <a:ext cx="3841569" cy="2085423"/>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
        <p:nvSpPr>
          <p:cNvPr id="4" name="Rectangle 3"/>
          <p:cNvSpPr/>
          <p:nvPr/>
        </p:nvSpPr>
        <p:spPr>
          <a:xfrm>
            <a:off x="230777" y="914400"/>
            <a:ext cx="8686800" cy="2446824"/>
          </a:xfrm>
          <a:prstGeom prst="rect">
            <a:avLst/>
          </a:prstGeom>
        </p:spPr>
        <p:txBody>
          <a:bodyPr wrap="square">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Calibri" panose="020F0502020204030204" pitchFamily="34" charset="0"/>
              </a:rPr>
              <a:t>He introduced the concepts of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zero defects</a:t>
            </a:r>
            <a:r>
              <a:rPr lang="en-US" dirty="0">
                <a:latin typeface="Calibri" panose="020F0502020204030204" pitchFamily="34" charset="0"/>
                <a:ea typeface="Calibri" panose="020F0502020204030204" pitchFamily="34" charset="0"/>
                <a:cs typeface="Calibri" panose="020F0502020204030204" pitchFamily="34" charset="0"/>
              </a:rPr>
              <a:t>, and the focus on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prevention not inspection</a:t>
            </a:r>
            <a:r>
              <a:rPr lang="en-US" dirty="0">
                <a:latin typeface="Calibri" panose="020F0502020204030204" pitchFamily="34" charset="0"/>
                <a:ea typeface="Calibri" panose="020F0502020204030204" pitchFamily="34" charset="0"/>
                <a:cs typeface="Calibri" panose="020F0502020204030204" pitchFamily="34" charset="0"/>
              </a:rPr>
              <a:t>.  </a:t>
            </a:r>
          </a:p>
          <a:p>
            <a:pPr marL="400050" marR="0" lvl="0" indent="-280988">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Demonstrated what a powerful tool the </a:t>
            </a:r>
            <a:r>
              <a:rPr lang="en-US" sz="2000" b="1" dirty="0">
                <a:latin typeface="Calibri" panose="020F0502020204030204" pitchFamily="34" charset="0"/>
                <a:ea typeface="Calibri" panose="020F0502020204030204" pitchFamily="34" charset="0"/>
                <a:cs typeface="Calibri" panose="020F0502020204030204" pitchFamily="34" charset="0"/>
              </a:rPr>
              <a:t>cost of quality </a:t>
            </a:r>
            <a:r>
              <a:rPr lang="en-US" sz="2000" dirty="0">
                <a:latin typeface="Calibri" panose="020F0502020204030204" pitchFamily="34" charset="0"/>
                <a:ea typeface="Calibri" panose="020F0502020204030204" pitchFamily="34" charset="0"/>
                <a:cs typeface="Calibri" panose="020F0502020204030204" pitchFamily="34" charset="0"/>
              </a:rPr>
              <a:t>could be to raise awareness of the importance of quality. </a:t>
            </a:r>
          </a:p>
          <a:p>
            <a:pPr marL="400050" marR="0" lvl="0" indent="-280988">
              <a:spcBef>
                <a:spcPts val="1200"/>
              </a:spcBef>
              <a:spcAft>
                <a:spcPts val="1200"/>
              </a:spcAft>
              <a:buClr>
                <a:srgbClr val="923222"/>
              </a:buClr>
              <a:buSzPct val="11500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Referred to the cost of quality as the “price of nonconformance” and argued that organizations choose to pay for poor quality. </a:t>
            </a:r>
          </a:p>
        </p:txBody>
      </p:sp>
      <p:sp>
        <p:nvSpPr>
          <p:cNvPr id="5" name="Rectangle 4"/>
          <p:cNvSpPr/>
          <p:nvPr/>
        </p:nvSpPr>
        <p:spPr>
          <a:xfrm>
            <a:off x="228600" y="3576578"/>
            <a:ext cx="5842000" cy="2923877"/>
          </a:xfrm>
          <a:prstGeom prst="rect">
            <a:avLst/>
          </a:prstGeom>
        </p:spPr>
        <p:txBody>
          <a:bodyPr wrap="square">
            <a:spAutoFit/>
          </a:bodyPr>
          <a:lstStyle/>
          <a:p>
            <a:pPr marL="114300" lvl="1">
              <a:spcBef>
                <a:spcPts val="600"/>
              </a:spcBef>
              <a:spcAft>
                <a:spcPts val="1200"/>
              </a:spcAft>
              <a:buClr>
                <a:srgbClr val="923222"/>
              </a:buClr>
            </a:pPr>
            <a:r>
              <a:rPr lang="en-US" b="1" dirty="0">
                <a:latin typeface="Calibri" panose="020F0502020204030204" pitchFamily="34" charset="0"/>
                <a:ea typeface="Calibri" panose="020F0502020204030204" pitchFamily="34" charset="0"/>
                <a:cs typeface="Calibri" panose="020F0502020204030204" pitchFamily="34" charset="0"/>
              </a:rPr>
              <a:t>He introduced the four absolutes of quality:</a:t>
            </a:r>
          </a:p>
          <a:p>
            <a:pPr marL="400050" marR="0" lvl="1" indent="-285750">
              <a:spcBef>
                <a:spcPts val="600"/>
              </a:spcBef>
              <a:spcAft>
                <a:spcPts val="1200"/>
              </a:spcAft>
              <a:buClr>
                <a:srgbClr val="923222"/>
              </a:buClr>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Quality is </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conformance to requirements</a:t>
            </a:r>
          </a:p>
          <a:p>
            <a:pPr marL="400050" marR="0" lvl="1" indent="-285750">
              <a:spcBef>
                <a:spcPts val="600"/>
              </a:spcBef>
              <a:spcAft>
                <a:spcPts val="1200"/>
              </a:spcAft>
              <a:buClr>
                <a:srgbClr val="923222"/>
              </a:buClr>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The system of quality is </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prevention</a:t>
            </a:r>
            <a:r>
              <a:rPr lang="en-US" sz="2000" dirty="0">
                <a:latin typeface="Calibri" panose="020F0502020204030204" pitchFamily="34" charset="0"/>
                <a:ea typeface="Calibri" panose="020F0502020204030204" pitchFamily="34" charset="0"/>
                <a:cs typeface="Calibri" panose="020F0502020204030204" pitchFamily="34" charset="0"/>
              </a:rPr>
              <a:t>.</a:t>
            </a:r>
          </a:p>
          <a:p>
            <a:pPr marL="400050" marR="0" lvl="1" indent="-285750">
              <a:spcBef>
                <a:spcPts val="600"/>
              </a:spcBef>
              <a:spcAft>
                <a:spcPts val="1200"/>
              </a:spcAft>
              <a:buClr>
                <a:srgbClr val="923222"/>
              </a:buClr>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Performance standard is </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zero defects</a:t>
            </a:r>
            <a:r>
              <a:rPr lang="en-US" sz="2000" dirty="0">
                <a:latin typeface="Calibri" panose="020F0502020204030204" pitchFamily="34" charset="0"/>
                <a:ea typeface="Calibri" panose="020F0502020204030204" pitchFamily="34" charset="0"/>
                <a:cs typeface="Calibri" panose="020F0502020204030204" pitchFamily="34" charset="0"/>
              </a:rPr>
              <a:t>.</a:t>
            </a:r>
          </a:p>
          <a:p>
            <a:pPr marL="400050" marR="0" lvl="1" indent="-285750">
              <a:spcBef>
                <a:spcPts val="600"/>
              </a:spcBef>
              <a:spcAft>
                <a:spcPts val="1200"/>
              </a:spcAft>
              <a:buClr>
                <a:srgbClr val="923222"/>
              </a:buClr>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The measure of quality is the </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price of nonconformance </a:t>
            </a:r>
          </a:p>
        </p:txBody>
      </p:sp>
    </p:spTree>
    <p:extLst>
      <p:ext uri="{BB962C8B-B14F-4D97-AF65-F5344CB8AC3E}">
        <p14:creationId xmlns:p14="http://schemas.microsoft.com/office/powerpoint/2010/main" val="4209496875"/>
      </p:ext>
    </p:extLst>
  </p:cSld>
  <p:clrMapOvr>
    <a:masterClrMapping/>
  </p:clrMapOvr>
  <p:transition spd="slow">
    <p:pull dir="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28600" y="914400"/>
            <a:ext cx="8686800" cy="57167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eaLnBrk="0" hangingPunct="0">
              <a:spcBef>
                <a:spcPts val="600"/>
              </a:spcBef>
              <a:spcAft>
                <a:spcPts val="600"/>
              </a:spcAft>
              <a:buClr>
                <a:srgbClr val="923222"/>
              </a:buClr>
              <a:buSzPct val="110000"/>
              <a:buNone/>
            </a:pPr>
            <a:r>
              <a:rPr lang="en-US" sz="2400" b="1"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Quality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Planning</a:t>
            </a:r>
            <a:r>
              <a:rPr lang="en-US" sz="2400" b="1" dirty="0">
                <a:latin typeface="Calibri" panose="020F0502020204030204" pitchFamily="34" charset="0"/>
                <a:cs typeface="Arial" panose="020B0604020202020204" pitchFamily="34" charset="0"/>
              </a:rPr>
              <a:t>:  </a:t>
            </a:r>
            <a:r>
              <a:rPr lang="en-US" sz="2400" dirty="0">
                <a:latin typeface="Calibri" panose="020F0502020204030204" pitchFamily="34" charset="0"/>
                <a:cs typeface="Arial" panose="020B0604020202020204" pitchFamily="34" charset="0"/>
              </a:rPr>
              <a:t>identify internal / external customers and needs</a:t>
            </a:r>
          </a:p>
          <a:p>
            <a:pPr marL="398463" lvl="1" eaLnBrk="0" hangingPunct="0">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Develop products satisfying those needs.</a:t>
            </a:r>
          </a:p>
          <a:p>
            <a:pPr marL="398463" lvl="1" eaLnBrk="0" hangingPunct="0">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Mangers set goals, priorities, and compare results.</a:t>
            </a:r>
          </a:p>
          <a:p>
            <a:pPr marL="3175" lvl="1" indent="0" eaLnBrk="0" hangingPunct="0">
              <a:spcBef>
                <a:spcPts val="1800"/>
              </a:spcBef>
              <a:spcAft>
                <a:spcPts val="600"/>
              </a:spcAft>
              <a:buClr>
                <a:srgbClr val="923222"/>
              </a:buClr>
              <a:buSzPct val="110000"/>
              <a:buNone/>
            </a:pPr>
            <a:r>
              <a:rPr lang="en-US" sz="2400" b="1"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Quality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Control</a:t>
            </a:r>
            <a:r>
              <a:rPr lang="en-US" sz="2400" b="1" dirty="0">
                <a:latin typeface="Calibri" panose="020F0502020204030204" pitchFamily="34" charset="0"/>
                <a:cs typeface="Arial" panose="020B0604020202020204" pitchFamily="34" charset="0"/>
              </a:rPr>
              <a:t>:  </a:t>
            </a:r>
            <a:r>
              <a:rPr lang="en-US" sz="2400" dirty="0">
                <a:latin typeface="Calibri" panose="020F0502020204030204" pitchFamily="34" charset="0"/>
                <a:cs typeface="Arial" panose="020B0604020202020204" pitchFamily="34" charset="0"/>
              </a:rPr>
              <a:t>determine what to control</a:t>
            </a:r>
          </a:p>
          <a:p>
            <a:pPr marL="398463" lvl="1" eaLnBrk="0" hangingPunct="0">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Establish standards of performance.</a:t>
            </a:r>
          </a:p>
          <a:p>
            <a:pPr marL="398463" lvl="1" eaLnBrk="0" hangingPunct="0">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Measure performance, interpret the difference, take action.</a:t>
            </a:r>
          </a:p>
          <a:p>
            <a:pPr marL="3175" lvl="1" indent="0" eaLnBrk="0" hangingPunct="0">
              <a:spcBef>
                <a:spcPts val="1800"/>
              </a:spcBef>
              <a:spcAft>
                <a:spcPts val="600"/>
              </a:spcAft>
              <a:buClr>
                <a:srgbClr val="923222"/>
              </a:buClr>
              <a:buSzPct val="110000"/>
              <a:buNone/>
            </a:pPr>
            <a:r>
              <a:rPr lang="en-US" sz="2400" b="1"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Quality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Improvement</a:t>
            </a:r>
            <a:r>
              <a:rPr lang="en-US" sz="2400" b="1" dirty="0">
                <a:latin typeface="Calibri" panose="020F0502020204030204" pitchFamily="34" charset="0"/>
                <a:cs typeface="Arial" panose="020B0604020202020204" pitchFamily="34" charset="0"/>
              </a:rPr>
              <a:t>:  </a:t>
            </a:r>
            <a:r>
              <a:rPr lang="en-US" sz="2400" dirty="0">
                <a:latin typeface="Calibri" panose="020F0502020204030204" pitchFamily="34" charset="0"/>
                <a:cs typeface="Arial" panose="020B0604020202020204" pitchFamily="34" charset="0"/>
              </a:rPr>
              <a:t>show the need for improvement</a:t>
            </a:r>
          </a:p>
        </p:txBody>
      </p:sp>
      <p:sp>
        <p:nvSpPr>
          <p:cNvPr id="8" name="Rounded Rectangle 4"/>
          <p:cNvSpPr/>
          <p:nvPr/>
        </p:nvSpPr>
        <p:spPr>
          <a:xfrm>
            <a:off x="228600" y="132598"/>
            <a:ext cx="5438731"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Joseph Juran</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16" t="6364" r="24343" b="3131"/>
          <a:stretch/>
        </p:blipFill>
        <p:spPr>
          <a:xfrm>
            <a:off x="5274732" y="4749306"/>
            <a:ext cx="3640667" cy="1841994"/>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
        <p:nvSpPr>
          <p:cNvPr id="9" name="Rectangle 3"/>
          <p:cNvSpPr txBox="1">
            <a:spLocks noChangeArrowheads="1"/>
          </p:cNvSpPr>
          <p:nvPr/>
        </p:nvSpPr>
        <p:spPr>
          <a:xfrm>
            <a:off x="228600" y="4851400"/>
            <a:ext cx="4936067" cy="17653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3" lvl="1" eaLnBrk="0" hangingPunct="0">
              <a:lnSpc>
                <a:spcPct val="90000"/>
              </a:lnSpc>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Identify projects for improvement. </a:t>
            </a:r>
          </a:p>
          <a:p>
            <a:pPr marL="398463" lvl="1" eaLnBrk="0" hangingPunct="0">
              <a:lnSpc>
                <a:spcPct val="90000"/>
              </a:lnSpc>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Implement remedies</a:t>
            </a:r>
          </a:p>
          <a:p>
            <a:pPr marL="398463" lvl="1" eaLnBrk="0" hangingPunct="0">
              <a:lnSpc>
                <a:spcPct val="90000"/>
              </a:lnSpc>
              <a:spcBef>
                <a:spcPts val="600"/>
              </a:spcBef>
              <a:spcAft>
                <a:spcPts val="600"/>
              </a:spcAft>
              <a:buClr>
                <a:srgbClr val="923222"/>
              </a:buClr>
              <a:buSzPct val="110000"/>
              <a:buFont typeface="Wingdings" panose="05000000000000000000" pitchFamily="2" charset="2"/>
              <a:buChar char="§"/>
            </a:pPr>
            <a:r>
              <a:rPr lang="en-US" sz="2400" dirty="0">
                <a:latin typeface="Calibri" panose="020F0502020204030204" pitchFamily="34" charset="0"/>
                <a:cs typeface="Arial" panose="020B0604020202020204" pitchFamily="34" charset="0"/>
              </a:rPr>
              <a:t>Provide control to maintain improvement.</a:t>
            </a:r>
          </a:p>
        </p:txBody>
      </p:sp>
    </p:spTree>
    <p:extLst>
      <p:ext uri="{BB962C8B-B14F-4D97-AF65-F5344CB8AC3E}">
        <p14:creationId xmlns:p14="http://schemas.microsoft.com/office/powerpoint/2010/main" val="1837667944"/>
      </p:ext>
    </p:extLst>
  </p:cSld>
  <p:clrMapOvr>
    <a:masterClrMapping/>
  </p:clrMapOvr>
  <p:transition spd="slow">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185190"/>
            <a:ext cx="8740589" cy="467820"/>
          </a:xfrm>
          <a:noFill/>
          <a:ln w="9525">
            <a:noFill/>
            <a:miter lim="800000"/>
            <a:headEnd/>
            <a:tailEnd/>
          </a:ln>
        </p:spPr>
        <p:txBody>
          <a:bodyPr vert="horz" wrap="square" lIns="0" tIns="0" rIns="0" bIns="0" numCol="1" rtlCol="0" anchor="ctr" anchorCtr="0" compatLnSpc="1">
            <a:prstTxWarp prst="textNoShape">
              <a:avLst/>
            </a:prstTxWarp>
            <a:spAutoFit/>
          </a:bodyPr>
          <a:lstStyle/>
          <a:p>
            <a:r>
              <a:rPr lang="en-US" altLang="en-US" sz="32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Major Manufacturing Strategies</a:t>
            </a:r>
            <a:endParaRPr lang="en-US" altLang="en-US" sz="24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endParaRPr>
          </a:p>
        </p:txBody>
      </p:sp>
      <p:sp>
        <p:nvSpPr>
          <p:cNvPr id="19458" name="Content Placeholder 1"/>
          <p:cNvSpPr>
            <a:spLocks noGrp="1"/>
          </p:cNvSpPr>
          <p:nvPr>
            <p:ph idx="1"/>
          </p:nvPr>
        </p:nvSpPr>
        <p:spPr>
          <a:xfrm>
            <a:off x="228600" y="1456266"/>
            <a:ext cx="8686800" cy="4739759"/>
          </a:xfrm>
        </p:spPr>
        <p:txBody>
          <a:bodyPr/>
          <a:lstStyle/>
          <a:p>
            <a:pPr marL="119063" lvl="2" indent="0">
              <a:spcBef>
                <a:spcPts val="3600"/>
              </a:spcBef>
              <a:spcAft>
                <a:spcPts val="3600"/>
              </a:spcAft>
              <a:buClr>
                <a:srgbClr val="923222"/>
              </a:buClr>
              <a:buSzPct val="120000"/>
              <a:buNone/>
              <a:defRPr/>
            </a:pPr>
            <a:r>
              <a:rPr lang="en-US" altLang="en-US" sz="3200" kern="1200" dirty="0">
                <a:latin typeface="Calibri" panose="020F0502020204030204" pitchFamily="34" charset="0"/>
                <a:ea typeface="+mn-ea"/>
              </a:rPr>
              <a:t>Make-to-Stock </a:t>
            </a:r>
            <a:r>
              <a:rPr lang="en-US" altLang="en-US" sz="2400" kern="1200" dirty="0">
                <a:latin typeface="Calibri" panose="020F0502020204030204" pitchFamily="34" charset="0"/>
                <a:ea typeface="+mn-ea"/>
              </a:rPr>
              <a:t>(MTS)</a:t>
            </a:r>
          </a:p>
          <a:p>
            <a:pPr marL="119063" lvl="2" indent="0">
              <a:spcBef>
                <a:spcPts val="3600"/>
              </a:spcBef>
              <a:spcAft>
                <a:spcPts val="3600"/>
              </a:spcAft>
              <a:buClr>
                <a:srgbClr val="923222"/>
              </a:buClr>
              <a:buSzPct val="120000"/>
              <a:buNone/>
              <a:defRPr/>
            </a:pPr>
            <a:r>
              <a:rPr lang="en-US" altLang="en-US" sz="3200" kern="1200" dirty="0">
                <a:latin typeface="Calibri" panose="020F0502020204030204" pitchFamily="34" charset="0"/>
                <a:ea typeface="+mn-ea"/>
              </a:rPr>
              <a:t>Make-to-Order </a:t>
            </a:r>
            <a:r>
              <a:rPr lang="en-US" altLang="en-US" sz="2400" kern="1200" dirty="0">
                <a:latin typeface="Calibri" panose="020F0502020204030204" pitchFamily="34" charset="0"/>
                <a:ea typeface="+mn-ea"/>
              </a:rPr>
              <a:t>(MTO) </a:t>
            </a:r>
            <a:endParaRPr lang="en-US" altLang="en-US" sz="3200" kern="1200" dirty="0">
              <a:latin typeface="Calibri" panose="020F0502020204030204" pitchFamily="34" charset="0"/>
              <a:ea typeface="+mn-ea"/>
            </a:endParaRPr>
          </a:p>
          <a:p>
            <a:pPr marL="119063" lvl="2" indent="0">
              <a:spcBef>
                <a:spcPts val="3600"/>
              </a:spcBef>
              <a:spcAft>
                <a:spcPts val="3600"/>
              </a:spcAft>
              <a:buClr>
                <a:srgbClr val="923222"/>
              </a:buClr>
              <a:buSzPct val="120000"/>
              <a:buNone/>
              <a:defRPr/>
            </a:pPr>
            <a:r>
              <a:rPr lang="en-US" altLang="en-US" sz="3200" kern="1200" dirty="0">
                <a:latin typeface="Calibri" panose="020F0502020204030204" pitchFamily="34" charset="0"/>
                <a:ea typeface="+mn-ea"/>
              </a:rPr>
              <a:t>Assemble-to-Order </a:t>
            </a:r>
            <a:r>
              <a:rPr lang="en-US" altLang="en-US" sz="2400" kern="1200" dirty="0">
                <a:latin typeface="Calibri" panose="020F0502020204030204" pitchFamily="34" charset="0"/>
                <a:ea typeface="+mn-ea"/>
              </a:rPr>
              <a:t>(ATO) </a:t>
            </a:r>
            <a:endParaRPr lang="en-US" altLang="en-US" sz="3200" kern="1200" dirty="0">
              <a:latin typeface="Calibri" panose="020F0502020204030204" pitchFamily="34" charset="0"/>
              <a:ea typeface="+mn-ea"/>
            </a:endParaRPr>
          </a:p>
          <a:p>
            <a:pPr marL="119063" lvl="2" indent="0">
              <a:spcBef>
                <a:spcPts val="3600"/>
              </a:spcBef>
              <a:spcAft>
                <a:spcPts val="3600"/>
              </a:spcAft>
              <a:buClr>
                <a:srgbClr val="923222"/>
              </a:buClr>
              <a:buSzPct val="120000"/>
              <a:buNone/>
              <a:defRPr/>
            </a:pPr>
            <a:r>
              <a:rPr lang="en-US" altLang="en-US" sz="3200" kern="1200" dirty="0">
                <a:latin typeface="Calibri" panose="020F0502020204030204" pitchFamily="34" charset="0"/>
                <a:ea typeface="+mn-ea"/>
              </a:rPr>
              <a:t>Engineer-to-Order </a:t>
            </a:r>
            <a:r>
              <a:rPr lang="en-US" altLang="en-US" sz="2400" kern="1200" dirty="0">
                <a:latin typeface="Calibri" panose="020F0502020204030204" pitchFamily="34" charset="0"/>
                <a:ea typeface="+mn-ea"/>
              </a:rPr>
              <a:t>(ETO) </a:t>
            </a:r>
            <a:endParaRPr lang="en-US" altLang="en-US" sz="3200" kern="1200" dirty="0">
              <a:latin typeface="Calibri" panose="020F0502020204030204" pitchFamily="34" charset="0"/>
              <a:ea typeface="+mn-e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133" y="1775936"/>
            <a:ext cx="4986867" cy="4100418"/>
          </a:xfrm>
          <a:prstGeom prst="rect">
            <a:avLst/>
          </a:prstGeom>
        </p:spPr>
      </p:pic>
    </p:spTree>
    <p:extLst>
      <p:ext uri="{BB962C8B-B14F-4D97-AF65-F5344CB8AC3E}">
        <p14:creationId xmlns:p14="http://schemas.microsoft.com/office/powerpoint/2010/main" val="2974289877"/>
      </p:ext>
    </p:extLst>
  </p:cSld>
  <p:clrMapOvr>
    <a:masterClrMapping/>
  </p:clrMapOvr>
  <p:transition spd="slow">
    <p:pull dir="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7535"/>
            <a:ext cx="8439150" cy="486929"/>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Kaoru Ishikawa </a:t>
            </a:r>
          </a:p>
        </p:txBody>
      </p:sp>
      <p:sp>
        <p:nvSpPr>
          <p:cNvPr id="3" name="Content Placeholder 2"/>
          <p:cNvSpPr>
            <a:spLocks noGrp="1"/>
          </p:cNvSpPr>
          <p:nvPr>
            <p:ph idx="1"/>
          </p:nvPr>
        </p:nvSpPr>
        <p:spPr>
          <a:xfrm>
            <a:off x="228600" y="914400"/>
            <a:ext cx="8686800" cy="3505200"/>
          </a:xfrm>
        </p:spPr>
        <p:txBody>
          <a:bodyPr/>
          <a:lstStyle/>
          <a:p>
            <a:pPr marL="0" indent="0">
              <a:buNone/>
            </a:pPr>
            <a:r>
              <a:rPr lang="en-US" sz="2400" dirty="0">
                <a:latin typeface="Calibri" panose="020F0502020204030204" pitchFamily="34" charset="0"/>
                <a:cs typeface="Calibri" panose="020F0502020204030204" pitchFamily="34" charset="0"/>
              </a:rPr>
              <a:t>Developed one the first tools in the quality management process, the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Cause and Effect Diagram</a:t>
            </a:r>
            <a:r>
              <a:rPr lang="en-US" sz="2400" dirty="0">
                <a:latin typeface="Calibri" panose="020F0502020204030204" pitchFamily="34" charset="0"/>
                <a:cs typeface="Calibri" panose="020F0502020204030204" pitchFamily="34" charset="0"/>
              </a:rPr>
              <a:t>, which is also called the "Ishikawa" or "fishbone" diagram. </a:t>
            </a:r>
            <a:endParaRPr lang="en-US" sz="2000" kern="1200" dirty="0">
              <a:latin typeface="Calibri" panose="020F0502020204030204" pitchFamily="34" charset="0"/>
              <a:ea typeface="+mn-ea"/>
              <a:cs typeface="Arial" panose="020B0604020202020204"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6212" r="7592" b="7223"/>
          <a:stretch/>
        </p:blipFill>
        <p:spPr>
          <a:xfrm>
            <a:off x="4572000" y="4487335"/>
            <a:ext cx="4343400" cy="210396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1" y="1845733"/>
            <a:ext cx="4343400" cy="2559631"/>
          </a:xfrm>
          <a:prstGeom prst="rect">
            <a:avLst/>
          </a:prstGeom>
          <a:ln>
            <a:solidFill>
              <a:schemeClr val="tx1"/>
            </a:solidFill>
          </a:ln>
        </p:spPr>
      </p:pic>
      <p:sp>
        <p:nvSpPr>
          <p:cNvPr id="8" name="Content Placeholder 2"/>
          <p:cNvSpPr txBox="1">
            <a:spLocks/>
          </p:cNvSpPr>
          <p:nvPr/>
        </p:nvSpPr>
        <p:spPr bwMode="auto">
          <a:xfrm>
            <a:off x="228601" y="2286000"/>
            <a:ext cx="4343400" cy="43053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98463" lvl="1" indent="-285750">
              <a:spcBef>
                <a:spcPts val="1200"/>
              </a:spcBef>
              <a:spcAft>
                <a:spcPts val="600"/>
              </a:spcAft>
              <a:buClr>
                <a:srgbClr val="923222"/>
              </a:buClr>
              <a:buSzPct val="110000"/>
              <a:buFont typeface="Wingdings" panose="05000000000000000000" pitchFamily="2" charset="2"/>
              <a:buChar char="§"/>
            </a:pPr>
            <a:r>
              <a:rPr lang="en-US" sz="2000" kern="1200" dirty="0">
                <a:latin typeface="Calibri" panose="020F0502020204030204" pitchFamily="34" charset="0"/>
                <a:ea typeface="+mn-ea"/>
                <a:cs typeface="Arial" panose="020B0604020202020204" pitchFamily="34" charset="0"/>
              </a:rPr>
              <a:t>With this tool, the user can see all possible causes of a problem to help find the </a:t>
            </a:r>
            <a:r>
              <a:rPr lang="en-US" sz="2000" b="1" kern="1200" dirty="0">
                <a:latin typeface="Calibri" panose="020F0502020204030204" pitchFamily="34" charset="0"/>
                <a:ea typeface="+mn-ea"/>
                <a:cs typeface="Arial" panose="020B0604020202020204" pitchFamily="34" charset="0"/>
              </a:rPr>
              <a:t>root cause</a:t>
            </a:r>
            <a:r>
              <a:rPr lang="en-US" sz="2000" kern="1200" dirty="0">
                <a:latin typeface="Calibri" panose="020F0502020204030204" pitchFamily="34" charset="0"/>
                <a:ea typeface="+mn-ea"/>
                <a:cs typeface="Arial" panose="020B0604020202020204" pitchFamily="34" charset="0"/>
              </a:rPr>
              <a:t>.  </a:t>
            </a:r>
          </a:p>
          <a:p>
            <a:pPr marL="398463" lvl="1" indent="-285750">
              <a:spcBef>
                <a:spcPts val="1200"/>
              </a:spcBef>
              <a:spcAft>
                <a:spcPts val="600"/>
              </a:spcAft>
              <a:buClr>
                <a:srgbClr val="923222"/>
              </a:buClr>
              <a:buSzPct val="110000"/>
              <a:buFont typeface="Wingdings" panose="05000000000000000000" pitchFamily="2" charset="2"/>
              <a:buChar char="§"/>
            </a:pPr>
            <a:r>
              <a:rPr lang="en-US" sz="2000" kern="1200" dirty="0">
                <a:latin typeface="Calibri" panose="020F0502020204030204" pitchFamily="34" charset="0"/>
                <a:ea typeface="+mn-ea"/>
                <a:cs typeface="Arial" panose="020B0604020202020204" pitchFamily="34" charset="0"/>
              </a:rPr>
              <a:t>He is also known as the </a:t>
            </a:r>
            <a:r>
              <a:rPr lang="en-US" sz="2000" b="1" kern="1200" dirty="0">
                <a:latin typeface="Calibri" panose="020F0502020204030204" pitchFamily="34" charset="0"/>
                <a:ea typeface="+mn-ea"/>
                <a:cs typeface="Arial" panose="020B0604020202020204" pitchFamily="34" charset="0"/>
              </a:rPr>
              <a:t>father of quality circles </a:t>
            </a:r>
            <a:r>
              <a:rPr lang="en-US" sz="2000" kern="1200" dirty="0">
                <a:latin typeface="Calibri" panose="020F0502020204030204" pitchFamily="34" charset="0"/>
                <a:ea typeface="+mn-ea"/>
                <a:cs typeface="Arial" panose="020B0604020202020204" pitchFamily="34" charset="0"/>
              </a:rPr>
              <a:t>and helped bring this concept into the mainstream.  </a:t>
            </a:r>
          </a:p>
          <a:p>
            <a:pPr marL="398463" lvl="1" indent="-285750">
              <a:spcBef>
                <a:spcPts val="1200"/>
              </a:spcBef>
              <a:spcAft>
                <a:spcPts val="600"/>
              </a:spcAft>
              <a:buClr>
                <a:srgbClr val="923222"/>
              </a:buClr>
              <a:buSzPct val="110000"/>
              <a:buFont typeface="Wingdings" panose="05000000000000000000" pitchFamily="2" charset="2"/>
              <a:buChar char="§"/>
            </a:pPr>
            <a:r>
              <a:rPr lang="en-US" sz="2000" kern="1200" dirty="0">
                <a:latin typeface="Calibri" panose="020F0502020204030204" pitchFamily="34" charset="0"/>
                <a:ea typeface="+mn-ea"/>
                <a:cs typeface="Arial" panose="020B0604020202020204" pitchFamily="34" charset="0"/>
              </a:rPr>
              <a:t>Further, he was a </a:t>
            </a:r>
            <a:r>
              <a:rPr lang="en-US" sz="2000" b="1" kern="1200" dirty="0">
                <a:latin typeface="Calibri" panose="020F0502020204030204" pitchFamily="34" charset="0"/>
                <a:ea typeface="+mn-ea"/>
                <a:cs typeface="Arial" panose="020B0604020202020204" pitchFamily="34" charset="0"/>
              </a:rPr>
              <a:t>proponent of continuous customer service</a:t>
            </a:r>
            <a:r>
              <a:rPr lang="en-US" sz="2000" kern="1200" dirty="0">
                <a:latin typeface="Calibri" panose="020F0502020204030204" pitchFamily="34" charset="0"/>
                <a:ea typeface="+mn-ea"/>
                <a:cs typeface="Arial" panose="020B0604020202020204" pitchFamily="34" charset="0"/>
              </a:rPr>
              <a:t>, meaning that a customer should continue receiving service even after receiving the product.</a:t>
            </a:r>
          </a:p>
        </p:txBody>
      </p:sp>
    </p:spTree>
    <p:extLst>
      <p:ext uri="{BB962C8B-B14F-4D97-AF65-F5344CB8AC3E}">
        <p14:creationId xmlns:p14="http://schemas.microsoft.com/office/powerpoint/2010/main" val="2676519430"/>
      </p:ext>
    </p:extLst>
  </p:cSld>
  <p:clrMapOvr>
    <a:masterClrMapping/>
  </p:clrMapOvr>
  <p:transition spd="slow">
    <p:pull dir="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715000"/>
          </a:xfrm>
        </p:spPr>
        <p:txBody>
          <a:bodyPr/>
          <a:lstStyle/>
          <a:p>
            <a:pPr marL="0" indent="0">
              <a:spcBef>
                <a:spcPts val="0"/>
              </a:spcBef>
              <a:buNone/>
            </a:pPr>
            <a:r>
              <a:rPr lang="en-US" sz="2800" dirty="0">
                <a:latin typeface="Calibri" panose="020F0502020204030204" pitchFamily="34" charset="0"/>
                <a:cs typeface="Calibri" panose="020F0502020204030204" pitchFamily="34" charset="0"/>
              </a:rPr>
              <a:t>Term used in business to describe the in-depth process of capturing internal and external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customer's expectations, preferences, likes, and dislikes</a:t>
            </a:r>
            <a:r>
              <a:rPr lang="en-US" sz="2800" dirty="0">
                <a:latin typeface="Calibri" panose="020F0502020204030204" pitchFamily="34" charset="0"/>
                <a:cs typeface="Calibri" panose="020F0502020204030204" pitchFamily="34" charset="0"/>
              </a:rPr>
              <a:t>. </a:t>
            </a:r>
          </a:p>
          <a:p>
            <a:pPr marL="0" indent="0">
              <a:spcBef>
                <a:spcPts val="2400"/>
              </a:spcBef>
              <a:spcAft>
                <a:spcPts val="600"/>
              </a:spcAft>
              <a:buNone/>
            </a:pPr>
            <a:r>
              <a:rPr lang="en-US" sz="2400" dirty="0">
                <a:latin typeface="Calibri" panose="020F0502020204030204" pitchFamily="34" charset="0"/>
                <a:cs typeface="Calibri" panose="020F0502020204030204" pitchFamily="34" charset="0"/>
              </a:rPr>
              <a:t>The VOC can be captured in a variety of ways: </a:t>
            </a:r>
          </a:p>
          <a:p>
            <a:pPr marL="685800" lvl="1" indent="-463550">
              <a:spcBef>
                <a:spcPts val="500"/>
              </a:spcBef>
              <a:spcAft>
                <a:spcPts val="500"/>
              </a:spcAft>
              <a:buClr>
                <a:srgbClr val="923222"/>
              </a:buClr>
              <a:buSzPct val="110000"/>
              <a:buFont typeface="Wingdings" panose="05000000000000000000" pitchFamily="2" charset="2"/>
              <a:buChar char="ü"/>
            </a:pPr>
            <a:r>
              <a:rPr lang="en-US" sz="2000" kern="1200" dirty="0">
                <a:latin typeface="Calibri" panose="020F0502020204030204" pitchFamily="34" charset="0"/>
                <a:ea typeface="+mn-ea"/>
                <a:cs typeface="Arial" panose="020B0604020202020204" pitchFamily="34" charset="0"/>
              </a:rPr>
              <a:t>Customer Interviews</a:t>
            </a:r>
          </a:p>
          <a:p>
            <a:pPr marL="685800" lvl="1" indent="-463550">
              <a:spcBef>
                <a:spcPts val="500"/>
              </a:spcBef>
              <a:spcAft>
                <a:spcPts val="500"/>
              </a:spcAft>
              <a:buClr>
                <a:srgbClr val="923222"/>
              </a:buClr>
              <a:buSzPct val="110000"/>
              <a:buFont typeface="Wingdings" panose="05000000000000000000" pitchFamily="2" charset="2"/>
              <a:buChar char="ü"/>
            </a:pPr>
            <a:r>
              <a:rPr lang="en-US" sz="2000" kern="1200" dirty="0">
                <a:latin typeface="Calibri" panose="020F0502020204030204" pitchFamily="34" charset="0"/>
                <a:ea typeface="+mn-ea"/>
                <a:cs typeface="Arial" panose="020B0604020202020204" pitchFamily="34" charset="0"/>
              </a:rPr>
              <a:t>Market Surveys</a:t>
            </a:r>
          </a:p>
          <a:p>
            <a:pPr marL="685800" lvl="1" indent="-463550">
              <a:spcBef>
                <a:spcPts val="500"/>
              </a:spcBef>
              <a:spcAft>
                <a:spcPts val="500"/>
              </a:spcAft>
              <a:buClr>
                <a:srgbClr val="923222"/>
              </a:buClr>
              <a:buSzPct val="110000"/>
              <a:buFont typeface="Wingdings" panose="05000000000000000000" pitchFamily="2" charset="2"/>
              <a:buChar char="ü"/>
            </a:pPr>
            <a:r>
              <a:rPr lang="en-US" sz="2000" kern="1200" dirty="0">
                <a:latin typeface="Calibri" panose="020F0502020204030204" pitchFamily="34" charset="0"/>
                <a:ea typeface="+mn-ea"/>
                <a:cs typeface="Arial" panose="020B0604020202020204" pitchFamily="34" charset="0"/>
              </a:rPr>
              <a:t>Focus Groups</a:t>
            </a:r>
          </a:p>
          <a:p>
            <a:pPr marL="685800" lvl="1" indent="-463550">
              <a:spcBef>
                <a:spcPts val="500"/>
              </a:spcBef>
              <a:spcAft>
                <a:spcPts val="500"/>
              </a:spcAft>
              <a:buClr>
                <a:srgbClr val="923222"/>
              </a:buClr>
              <a:buSzPct val="110000"/>
              <a:buFont typeface="Wingdings" panose="05000000000000000000" pitchFamily="2" charset="2"/>
              <a:buChar char="ü"/>
            </a:pPr>
            <a:r>
              <a:rPr lang="en-US" sz="2000" kern="1200" dirty="0">
                <a:latin typeface="Calibri" panose="020F0502020204030204" pitchFamily="34" charset="0"/>
                <a:ea typeface="+mn-ea"/>
                <a:cs typeface="Arial" panose="020B0604020202020204" pitchFamily="34" charset="0"/>
              </a:rPr>
              <a:t>Customer Specifications</a:t>
            </a:r>
          </a:p>
          <a:p>
            <a:pPr marL="685800" lvl="1" indent="-463550">
              <a:spcBef>
                <a:spcPts val="500"/>
              </a:spcBef>
              <a:spcAft>
                <a:spcPts val="500"/>
              </a:spcAft>
              <a:buClr>
                <a:srgbClr val="923222"/>
              </a:buClr>
              <a:buSzPct val="110000"/>
              <a:buFont typeface="Wingdings" panose="05000000000000000000" pitchFamily="2" charset="2"/>
              <a:buChar char="ü"/>
            </a:pPr>
            <a:r>
              <a:rPr lang="en-US" sz="2000" kern="1200" dirty="0">
                <a:latin typeface="Calibri" panose="020F0502020204030204" pitchFamily="34" charset="0"/>
                <a:ea typeface="+mn-ea"/>
                <a:cs typeface="Arial" panose="020B0604020202020204" pitchFamily="34" charset="0"/>
              </a:rPr>
              <a:t>Observation</a:t>
            </a:r>
          </a:p>
          <a:p>
            <a:pPr marL="685800" lvl="1" indent="-463550">
              <a:spcBef>
                <a:spcPts val="500"/>
              </a:spcBef>
              <a:spcAft>
                <a:spcPts val="500"/>
              </a:spcAft>
              <a:buClr>
                <a:srgbClr val="923222"/>
              </a:buClr>
              <a:buSzPct val="110000"/>
              <a:buFont typeface="Wingdings" panose="05000000000000000000" pitchFamily="2" charset="2"/>
              <a:buChar char="ü"/>
            </a:pPr>
            <a:r>
              <a:rPr lang="en-US" sz="2000" kern="1200" dirty="0">
                <a:latin typeface="Calibri" panose="020F0502020204030204" pitchFamily="34" charset="0"/>
                <a:ea typeface="+mn-ea"/>
                <a:cs typeface="Arial" panose="020B0604020202020204" pitchFamily="34" charset="0"/>
              </a:rPr>
              <a:t>Warranty Data</a:t>
            </a:r>
          </a:p>
          <a:p>
            <a:pPr marL="685800" lvl="1" indent="-463550">
              <a:spcBef>
                <a:spcPts val="500"/>
              </a:spcBef>
              <a:spcAft>
                <a:spcPts val="500"/>
              </a:spcAft>
              <a:buClr>
                <a:srgbClr val="923222"/>
              </a:buClr>
              <a:buSzPct val="110000"/>
              <a:buFont typeface="Wingdings" panose="05000000000000000000" pitchFamily="2" charset="2"/>
              <a:buChar char="ü"/>
            </a:pPr>
            <a:r>
              <a:rPr lang="en-US" sz="2000" kern="1200" dirty="0">
                <a:latin typeface="Calibri" panose="020F0502020204030204" pitchFamily="34" charset="0"/>
                <a:ea typeface="+mn-ea"/>
                <a:cs typeface="Arial" panose="020B0604020202020204" pitchFamily="34" charset="0"/>
              </a:rPr>
              <a:t>Field Reports</a:t>
            </a:r>
          </a:p>
          <a:p>
            <a:pPr marL="685800" lvl="1" indent="-463550">
              <a:spcBef>
                <a:spcPts val="500"/>
              </a:spcBef>
              <a:spcAft>
                <a:spcPts val="500"/>
              </a:spcAft>
              <a:buClr>
                <a:srgbClr val="923222"/>
              </a:buClr>
              <a:buSzPct val="110000"/>
              <a:buFont typeface="Wingdings" panose="05000000000000000000" pitchFamily="2" charset="2"/>
              <a:buChar char="ü"/>
            </a:pPr>
            <a:r>
              <a:rPr lang="en-US" sz="2000" kern="1200" dirty="0">
                <a:latin typeface="Calibri" panose="020F0502020204030204" pitchFamily="34" charset="0"/>
                <a:ea typeface="+mn-ea"/>
                <a:cs typeface="Arial" panose="020B0604020202020204" pitchFamily="34" charset="0"/>
              </a:rPr>
              <a:t>Complaint Logs</a:t>
            </a:r>
            <a:endParaRPr lang="en-US" sz="2400" dirty="0">
              <a:latin typeface="Calibri" panose="020F0502020204030204" pitchFamily="34" charset="0"/>
              <a:cs typeface="Calibri" panose="020F0502020204030204" pitchFamily="34" charset="0"/>
            </a:endParaRPr>
          </a:p>
        </p:txBody>
      </p:sp>
      <p:sp>
        <p:nvSpPr>
          <p:cNvPr id="6" name="Rectangle 2"/>
          <p:cNvSpPr>
            <a:spLocks noGrp="1" noChangeArrowheads="1"/>
          </p:cNvSpPr>
          <p:nvPr>
            <p:ph type="title" idx="4294967295"/>
          </p:nvPr>
        </p:nvSpPr>
        <p:spPr>
          <a:xfrm>
            <a:off x="228600" y="132598"/>
            <a:ext cx="8804919"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Voice of the Customer </a:t>
            </a:r>
            <a:r>
              <a:rPr lang="en-US" altLang="en-US" sz="3200" b="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(VOC)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8366" y="2887134"/>
            <a:ext cx="4605867" cy="3003405"/>
          </a:xfrm>
          <a:prstGeom prst="rect">
            <a:avLst/>
          </a:prstGeom>
        </p:spPr>
      </p:pic>
      <p:sp>
        <p:nvSpPr>
          <p:cNvPr id="8" name="Rectangle 7"/>
          <p:cNvSpPr/>
          <p:nvPr/>
        </p:nvSpPr>
        <p:spPr>
          <a:xfrm>
            <a:off x="4686299" y="5390971"/>
            <a:ext cx="3810001" cy="1200329"/>
          </a:xfrm>
          <a:prstGeom prst="rect">
            <a:avLst/>
          </a:prstGeom>
        </p:spPr>
        <p:txBody>
          <a:bodyPr wrap="square">
            <a:spAutoFit/>
          </a:bodyPr>
          <a:lstStyle/>
          <a:p>
            <a:pPr marL="0" indent="0" algn="ctr">
              <a:buNone/>
            </a:pPr>
            <a:r>
              <a:rPr lang="en-US"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data is used to identify the quality attributes needed for a process or product.</a:t>
            </a:r>
          </a:p>
        </p:txBody>
      </p:sp>
    </p:spTree>
    <p:extLst>
      <p:ext uri="{BB962C8B-B14F-4D97-AF65-F5344CB8AC3E}">
        <p14:creationId xmlns:p14="http://schemas.microsoft.com/office/powerpoint/2010/main" val="1940039452"/>
      </p:ext>
    </p:extLst>
  </p:cSld>
  <p:clrMapOvr>
    <a:masterClrMapping/>
  </p:clrMapOvr>
  <p:transition spd="slow">
    <p:pull dir="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4"/>
          <p:cNvSpPr/>
          <p:nvPr/>
        </p:nvSpPr>
        <p:spPr>
          <a:xfrm>
            <a:off x="228600" y="137535"/>
            <a:ext cx="6728286" cy="486929"/>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Cost of Quality</a:t>
            </a:r>
          </a:p>
        </p:txBody>
      </p:sp>
      <p:sp>
        <p:nvSpPr>
          <p:cNvPr id="7" name="Rectangle 6"/>
          <p:cNvSpPr/>
          <p:nvPr/>
        </p:nvSpPr>
        <p:spPr>
          <a:xfrm>
            <a:off x="232832" y="914400"/>
            <a:ext cx="8682567" cy="5801588"/>
          </a:xfrm>
          <a:prstGeom prst="rect">
            <a:avLst/>
          </a:prstGeom>
        </p:spPr>
        <p:txBody>
          <a:bodyPr wrap="square">
            <a:spAutoFit/>
          </a:bodyPr>
          <a:lstStyle/>
          <a:p>
            <a:pPr marL="0" marR="0">
              <a:spcBef>
                <a:spcPts val="600"/>
              </a:spcBef>
              <a:spcAft>
                <a:spcPts val="600"/>
              </a:spcAft>
            </a:pPr>
            <a:r>
              <a:rPr lang="en-US" dirty="0">
                <a:latin typeface="Calibri" panose="020F0502020204030204" pitchFamily="34" charset="0"/>
                <a:ea typeface="Calibri" panose="020F0502020204030204" pitchFamily="34" charset="0"/>
                <a:cs typeface="Calibri" panose="020F0502020204030204" pitchFamily="34" charset="0"/>
              </a:rPr>
              <a:t>An approach that supports a company’s efforts to determine the level of resources necessary to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prevent poor quality</a:t>
            </a:r>
            <a:r>
              <a:rPr lang="en-US" dirty="0">
                <a:latin typeface="Calibri" panose="020F0502020204030204" pitchFamily="34" charset="0"/>
                <a:ea typeface="Calibri" panose="020F0502020204030204" pitchFamily="34" charset="0"/>
                <a:cs typeface="Calibri" panose="020F0502020204030204" pitchFamily="34" charset="0"/>
              </a:rPr>
              <a:t>, and to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evaluate the quality</a:t>
            </a:r>
            <a:r>
              <a:rPr lang="en-US" b="1"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of the company’s products and services.  </a:t>
            </a:r>
          </a:p>
          <a:p>
            <a:pPr marL="398463" marR="0" lvl="1" indent="-285750" eaLnBrk="0" hangingPunct="0">
              <a:spcBef>
                <a:spcPts val="60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cs typeface="Arial" panose="020B0604020202020204" pitchFamily="34" charset="0"/>
              </a:rPr>
              <a:t>Any cost that </a:t>
            </a:r>
            <a:r>
              <a:rPr lang="en-US" sz="2000" b="1" dirty="0">
                <a:latin typeface="Calibri" panose="020F0502020204030204" pitchFamily="34" charset="0"/>
                <a:cs typeface="Arial" panose="020B0604020202020204" pitchFamily="34" charset="0"/>
              </a:rPr>
              <a:t>would not have occurred if quality was perfect</a:t>
            </a:r>
            <a:r>
              <a:rPr lang="en-US" sz="2000" dirty="0">
                <a:latin typeface="Calibri" panose="020F0502020204030204" pitchFamily="34" charset="0"/>
                <a:cs typeface="Arial" panose="020B0604020202020204" pitchFamily="34" charset="0"/>
              </a:rPr>
              <a:t>, contributes to the cost of quality.  </a:t>
            </a:r>
          </a:p>
          <a:p>
            <a:pPr marL="398463" marR="0" lvl="1" indent="-285750" eaLnBrk="0" hangingPunct="0">
              <a:spcBef>
                <a:spcPts val="60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cs typeface="Arial" panose="020B0604020202020204" pitchFamily="34" charset="0"/>
              </a:rPr>
              <a:t>Helps a company </a:t>
            </a:r>
            <a:r>
              <a:rPr lang="en-US" sz="2000" b="1" dirty="0">
                <a:latin typeface="Calibri" panose="020F0502020204030204" pitchFamily="34" charset="0"/>
                <a:cs typeface="Arial" panose="020B0604020202020204" pitchFamily="34" charset="0"/>
              </a:rPr>
              <a:t>determine the benefits and savings</a:t>
            </a:r>
            <a:r>
              <a:rPr lang="en-US" sz="2000" dirty="0">
                <a:latin typeface="Calibri" panose="020F0502020204030204" pitchFamily="34" charset="0"/>
                <a:cs typeface="Arial" panose="020B0604020202020204" pitchFamily="34" charset="0"/>
              </a:rPr>
              <a:t> generated by potential process improvements.  </a:t>
            </a:r>
          </a:p>
          <a:p>
            <a:pPr marL="0" marR="0">
              <a:spcBef>
                <a:spcPts val="1200"/>
              </a:spcBef>
              <a:spcAft>
                <a:spcPts val="600"/>
              </a:spcAft>
            </a:pPr>
            <a:r>
              <a:rPr lang="en-US" b="1" dirty="0">
                <a:latin typeface="Calibri" panose="020F0502020204030204" pitchFamily="34" charset="0"/>
                <a:ea typeface="Calibri" panose="020F0502020204030204" pitchFamily="34" charset="0"/>
                <a:cs typeface="Calibri" panose="020F0502020204030204" pitchFamily="34" charset="0"/>
              </a:rPr>
              <a:t>Can be divided into the: </a:t>
            </a:r>
          </a:p>
          <a:p>
            <a:pPr marL="398463" lvl="1" indent="-285750" eaLnBrk="0" hangingPunct="0">
              <a:spcBef>
                <a:spcPts val="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cs typeface="Arial" panose="020B0604020202020204" pitchFamily="34" charset="0"/>
              </a:rPr>
              <a:t>Cost of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Good Quality</a:t>
            </a:r>
          </a:p>
          <a:p>
            <a:pPr marL="912813" lvl="2" indent="-342900" eaLnBrk="0" hangingPunct="0">
              <a:spcBef>
                <a:spcPts val="0"/>
              </a:spcBef>
              <a:spcAft>
                <a:spcPts val="600"/>
              </a:spcAft>
              <a:buClr>
                <a:srgbClr val="923222"/>
              </a:buClr>
              <a:buSzPct val="110000"/>
              <a:buFont typeface="Calibri" panose="020F0502020204030204" pitchFamily="34" charset="0"/>
              <a:buChar char="─"/>
            </a:pPr>
            <a:r>
              <a:rPr lang="en-US" sz="2000" dirty="0">
                <a:latin typeface="Calibri" panose="020F0502020204030204" pitchFamily="34" charset="0"/>
                <a:cs typeface="Arial" panose="020B0604020202020204" pitchFamily="34" charset="0"/>
              </a:rPr>
              <a:t>Appraisal Costs </a:t>
            </a:r>
          </a:p>
          <a:p>
            <a:pPr marL="912813" lvl="2" indent="-342900" eaLnBrk="0" hangingPunct="0">
              <a:spcBef>
                <a:spcPts val="0"/>
              </a:spcBef>
              <a:spcAft>
                <a:spcPts val="600"/>
              </a:spcAft>
              <a:buClr>
                <a:srgbClr val="923222"/>
              </a:buClr>
              <a:buSzPct val="110000"/>
              <a:buFont typeface="Calibri" panose="020F0502020204030204" pitchFamily="34" charset="0"/>
              <a:buChar char="─"/>
            </a:pPr>
            <a:r>
              <a:rPr lang="en-US" sz="2000" dirty="0">
                <a:latin typeface="Calibri" panose="020F0502020204030204" pitchFamily="34" charset="0"/>
                <a:cs typeface="Arial" panose="020B0604020202020204" pitchFamily="34" charset="0"/>
              </a:rPr>
              <a:t>Prevention Costs </a:t>
            </a:r>
          </a:p>
          <a:p>
            <a:pPr marL="398463" lvl="1" indent="-285750" eaLnBrk="0" hangingPunct="0">
              <a:spcBef>
                <a:spcPts val="600"/>
              </a:spcBef>
              <a:spcAft>
                <a:spcPts val="600"/>
              </a:spcAft>
              <a:buClr>
                <a:srgbClr val="923222"/>
              </a:buClr>
              <a:buSzPct val="110000"/>
              <a:buFont typeface="Wingdings" panose="05000000000000000000" pitchFamily="2" charset="2"/>
              <a:buChar char="§"/>
            </a:pPr>
            <a:r>
              <a:rPr lang="en-US" sz="2000" dirty="0">
                <a:latin typeface="Calibri" panose="020F0502020204030204" pitchFamily="34" charset="0"/>
                <a:cs typeface="Arial" panose="020B0604020202020204" pitchFamily="34" charset="0"/>
              </a:rPr>
              <a:t>Cost of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Poor Quality </a:t>
            </a:r>
          </a:p>
          <a:p>
            <a:pPr marL="912813" lvl="2" indent="-342900" eaLnBrk="0" hangingPunct="0">
              <a:spcBef>
                <a:spcPts val="0"/>
              </a:spcBef>
              <a:spcAft>
                <a:spcPts val="600"/>
              </a:spcAft>
              <a:buClr>
                <a:srgbClr val="923222"/>
              </a:buClr>
              <a:buSzPct val="110000"/>
              <a:buFont typeface="Calibri" panose="020F0502020204030204" pitchFamily="34" charset="0"/>
              <a:buChar char="─"/>
            </a:pPr>
            <a:r>
              <a:rPr lang="en-US" sz="2000" dirty="0">
                <a:latin typeface="Calibri" panose="020F0502020204030204" pitchFamily="34" charset="0"/>
                <a:cs typeface="Arial" panose="020B0604020202020204" pitchFamily="34" charset="0"/>
              </a:rPr>
              <a:t>Internal Failure Costs</a:t>
            </a:r>
          </a:p>
          <a:p>
            <a:pPr marL="912813" lvl="2" indent="-342900" eaLnBrk="0" hangingPunct="0">
              <a:spcBef>
                <a:spcPts val="0"/>
              </a:spcBef>
              <a:spcAft>
                <a:spcPts val="600"/>
              </a:spcAft>
              <a:buClr>
                <a:srgbClr val="923222"/>
              </a:buClr>
              <a:buSzPct val="110000"/>
              <a:buFont typeface="Calibri" panose="020F0502020204030204" pitchFamily="34" charset="0"/>
              <a:buChar char="─"/>
            </a:pPr>
            <a:r>
              <a:rPr lang="en-US" sz="2000" dirty="0">
                <a:latin typeface="Calibri" panose="020F0502020204030204" pitchFamily="34" charset="0"/>
                <a:cs typeface="Arial" panose="020B0604020202020204" pitchFamily="34" charset="0"/>
              </a:rPr>
              <a:t>External Failure Costs  </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96" t="16542" r="15556" b="8890"/>
          <a:stretch/>
        </p:blipFill>
        <p:spPr>
          <a:xfrm>
            <a:off x="4097866" y="3443879"/>
            <a:ext cx="4817533" cy="3147421"/>
          </a:xfrm>
          <a:prstGeom prst="rect">
            <a:avLst/>
          </a:prstGeom>
        </p:spPr>
      </p:pic>
    </p:spTree>
    <p:extLst>
      <p:ext uri="{BB962C8B-B14F-4D97-AF65-F5344CB8AC3E}">
        <p14:creationId xmlns:p14="http://schemas.microsoft.com/office/powerpoint/2010/main" val="1441250580"/>
      </p:ext>
    </p:extLst>
  </p:cSld>
  <p:clrMapOvr>
    <a:masterClrMapping/>
  </p:clrMapOvr>
  <p:transition spd="slow">
    <p:pull dir="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Cost of Good Quality </a:t>
            </a:r>
            <a:r>
              <a:rPr lang="en-US" sz="3200" kern="1200" dirty="0">
                <a:effectLst>
                  <a:outerShdw blurRad="38100" dist="38100" dir="2700000" algn="tl">
                    <a:srgbClr val="C0C0C0"/>
                  </a:outerShdw>
                </a:effectLst>
                <a:latin typeface="Calibri" panose="020F0502020204030204" pitchFamily="34" charset="0"/>
                <a:ea typeface="+mn-ea"/>
                <a:cs typeface="Arial" charset="0"/>
              </a:rPr>
              <a:t>– Appraisal Costs</a:t>
            </a:r>
          </a:p>
        </p:txBody>
      </p:sp>
      <p:sp>
        <p:nvSpPr>
          <p:cNvPr id="6" name="Rectangle 5"/>
          <p:cNvSpPr/>
          <p:nvPr/>
        </p:nvSpPr>
        <p:spPr>
          <a:xfrm>
            <a:off x="228599" y="914400"/>
            <a:ext cx="8779933" cy="5262979"/>
          </a:xfrm>
          <a:prstGeom prst="rect">
            <a:avLst/>
          </a:prstGeom>
        </p:spPr>
        <p:txBody>
          <a:bodyPr wrap="square">
            <a:spAutoFit/>
          </a:bodyPr>
          <a:lstStyle/>
          <a:p>
            <a:pPr marR="0" lvl="0">
              <a:spcBef>
                <a:spcPts val="1200"/>
              </a:spcBef>
              <a:spcAft>
                <a:spcPts val="1200"/>
              </a:spcAft>
            </a:pPr>
            <a:r>
              <a:rPr lang="en-US" sz="2800" b="1" dirty="0">
                <a:latin typeface="Calibri" panose="020F0502020204030204" pitchFamily="34" charset="0"/>
                <a:ea typeface="Calibri" panose="020F0502020204030204" pitchFamily="34" charset="0"/>
                <a:cs typeface="Calibri" panose="020F0502020204030204" pitchFamily="34" charset="0"/>
              </a:rPr>
              <a:t>Appraisal Costs</a:t>
            </a:r>
            <a:r>
              <a:rPr lang="en-US" sz="2800" dirty="0">
                <a:latin typeface="Calibri" panose="020F0502020204030204" pitchFamily="34" charset="0"/>
                <a:ea typeface="Calibri" panose="020F0502020204030204" pitchFamily="34" charset="0"/>
                <a:cs typeface="Calibri" panose="020F0502020204030204" pitchFamily="34" charset="0"/>
              </a:rPr>
              <a:t> are associated with the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evaluation</a:t>
            </a:r>
            <a:r>
              <a:rPr lang="en-US" sz="28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sz="2800" dirty="0">
                <a:latin typeface="Calibri" panose="020F0502020204030204" pitchFamily="34" charset="0"/>
                <a:ea typeface="Calibri" panose="020F0502020204030204" pitchFamily="34" charset="0"/>
                <a:cs typeface="Calibri" panose="020F0502020204030204" pitchFamily="34" charset="0"/>
              </a:rPr>
              <a:t>of purchased materials, processes, products, and services to ensure that they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conform to specifications</a:t>
            </a:r>
            <a:r>
              <a:rPr lang="en-US" sz="2800" dirty="0">
                <a:latin typeface="Calibri" panose="020F0502020204030204" pitchFamily="34" charset="0"/>
                <a:ea typeface="Calibri" panose="020F0502020204030204" pitchFamily="34" charset="0"/>
                <a:cs typeface="Calibri" panose="020F0502020204030204" pitchFamily="34" charset="0"/>
              </a:rPr>
              <a:t>. </a:t>
            </a:r>
          </a:p>
          <a:p>
            <a:pPr marR="0" lvl="0">
              <a:spcBef>
                <a:spcPts val="1200"/>
              </a:spcBef>
              <a:spcAft>
                <a:spcPts val="1200"/>
              </a:spcAft>
            </a:pPr>
            <a:r>
              <a:rPr lang="en-US" sz="2800" dirty="0">
                <a:latin typeface="Calibri" panose="020F0502020204030204" pitchFamily="34" charset="0"/>
                <a:ea typeface="Calibri" panose="020F0502020204030204" pitchFamily="34" charset="0"/>
                <a:cs typeface="Calibri" panose="020F0502020204030204" pitchFamily="34" charset="0"/>
              </a:rPr>
              <a:t>They include costs for:</a:t>
            </a:r>
          </a:p>
          <a:p>
            <a:pPr marL="398463" marR="0" lvl="1" indent="-285750" eaLnBrk="0" hangingPunct="0">
              <a:spcBef>
                <a:spcPts val="1200"/>
              </a:spcBef>
              <a:spcAft>
                <a:spcPts val="1200"/>
              </a:spcAft>
              <a:buClr>
                <a:srgbClr val="923222"/>
              </a:buClr>
              <a:buSzPct val="110000"/>
              <a:buFont typeface="Wingdings" panose="05000000000000000000" pitchFamily="2" charset="2"/>
              <a:buChar char="§"/>
            </a:pPr>
            <a:r>
              <a:rPr lang="en-US" dirty="0">
                <a:latin typeface="Calibri" panose="020F0502020204030204" pitchFamily="34" charset="0"/>
                <a:cs typeface="Arial" panose="020B0604020202020204" pitchFamily="34" charset="0"/>
              </a:rPr>
              <a:t>Testing, </a:t>
            </a:r>
            <a:r>
              <a:rPr lang="en-US" b="1" dirty="0">
                <a:latin typeface="Calibri" panose="020F0502020204030204" pitchFamily="34" charset="0"/>
                <a:cs typeface="Arial" panose="020B0604020202020204" pitchFamily="34" charset="0"/>
              </a:rPr>
              <a:t>evaluating</a:t>
            </a:r>
            <a:r>
              <a:rPr lang="en-US" dirty="0">
                <a:latin typeface="Calibri" panose="020F0502020204030204" pitchFamily="34" charset="0"/>
                <a:cs typeface="Arial" panose="020B0604020202020204" pitchFamily="34" charset="0"/>
              </a:rPr>
              <a:t>, and inspecting the quality of incoming materials, process setups, and products, against agreed upon specifications.</a:t>
            </a:r>
          </a:p>
          <a:p>
            <a:pPr marL="398463" marR="0" lvl="1" indent="-285750" eaLnBrk="0" hangingPunct="0">
              <a:spcBef>
                <a:spcPts val="1200"/>
              </a:spcBef>
              <a:spcAft>
                <a:spcPts val="1200"/>
              </a:spcAft>
              <a:buClr>
                <a:srgbClr val="923222"/>
              </a:buClr>
              <a:buSzPct val="110000"/>
              <a:buFont typeface="Wingdings" panose="05000000000000000000" pitchFamily="2" charset="2"/>
              <a:buChar char="§"/>
            </a:pPr>
            <a:r>
              <a:rPr lang="en-US" dirty="0">
                <a:latin typeface="Calibri" panose="020F0502020204030204" pitchFamily="34" charset="0"/>
                <a:cs typeface="Arial" panose="020B0604020202020204" pitchFamily="34" charset="0"/>
              </a:rPr>
              <a:t>Quality </a:t>
            </a:r>
            <a:r>
              <a:rPr lang="en-US" b="1" dirty="0">
                <a:latin typeface="Calibri" panose="020F0502020204030204" pitchFamily="34" charset="0"/>
                <a:cs typeface="Arial" panose="020B0604020202020204" pitchFamily="34" charset="0"/>
              </a:rPr>
              <a:t>assessment</a:t>
            </a:r>
            <a:r>
              <a:rPr lang="en-US" dirty="0">
                <a:latin typeface="Calibri" panose="020F0502020204030204" pitchFamily="34" charset="0"/>
                <a:cs typeface="Arial" panose="020B0604020202020204" pitchFamily="34" charset="0"/>
              </a:rPr>
              <a:t> and approval of suppliers.</a:t>
            </a:r>
          </a:p>
          <a:p>
            <a:pPr marL="398463" marR="0" lvl="1" indent="-285750" eaLnBrk="0" hangingPunct="0">
              <a:spcBef>
                <a:spcPts val="1200"/>
              </a:spcBef>
              <a:spcAft>
                <a:spcPts val="1200"/>
              </a:spcAft>
              <a:buClr>
                <a:srgbClr val="923222"/>
              </a:buClr>
              <a:buSzPct val="110000"/>
              <a:buFont typeface="Wingdings" panose="05000000000000000000" pitchFamily="2" charset="2"/>
              <a:buChar char="§"/>
            </a:pPr>
            <a:r>
              <a:rPr lang="en-US" dirty="0">
                <a:latin typeface="Calibri" panose="020F0502020204030204" pitchFamily="34" charset="0"/>
                <a:cs typeface="Arial" panose="020B0604020202020204" pitchFamily="34" charset="0"/>
              </a:rPr>
              <a:t>Performing </a:t>
            </a:r>
            <a:r>
              <a:rPr lang="en-US" b="1" dirty="0">
                <a:latin typeface="Calibri" panose="020F0502020204030204" pitchFamily="34" charset="0"/>
                <a:cs typeface="Arial" panose="020B0604020202020204" pitchFamily="34" charset="0"/>
              </a:rPr>
              <a:t>audits</a:t>
            </a:r>
            <a:r>
              <a:rPr lang="en-US" dirty="0">
                <a:latin typeface="Calibri" panose="020F0502020204030204" pitchFamily="34" charset="0"/>
                <a:cs typeface="Arial" panose="020B0604020202020204" pitchFamily="34" charset="0"/>
              </a:rPr>
              <a:t> to confirm that the quality system is operating properly.</a:t>
            </a:r>
          </a:p>
        </p:txBody>
      </p:sp>
    </p:spTree>
    <p:extLst>
      <p:ext uri="{BB962C8B-B14F-4D97-AF65-F5344CB8AC3E}">
        <p14:creationId xmlns:p14="http://schemas.microsoft.com/office/powerpoint/2010/main" val="3452308849"/>
      </p:ext>
    </p:extLst>
  </p:cSld>
  <p:clrMapOvr>
    <a:masterClrMapping/>
  </p:clrMapOvr>
  <p:transition spd="slow">
    <p:pull dir="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Cost of Good Quality </a:t>
            </a:r>
            <a:r>
              <a:rPr lang="en-US" sz="3200" kern="1200" dirty="0">
                <a:effectLst>
                  <a:outerShdw blurRad="38100" dist="38100" dir="2700000" algn="tl">
                    <a:srgbClr val="C0C0C0"/>
                  </a:outerShdw>
                </a:effectLst>
                <a:latin typeface="Calibri" panose="020F0502020204030204" pitchFamily="34" charset="0"/>
                <a:ea typeface="+mn-ea"/>
                <a:cs typeface="Arial" charset="0"/>
              </a:rPr>
              <a:t>– Prevention Costs</a:t>
            </a:r>
          </a:p>
        </p:txBody>
      </p:sp>
      <p:sp>
        <p:nvSpPr>
          <p:cNvPr id="6" name="Rectangle 5"/>
          <p:cNvSpPr/>
          <p:nvPr/>
        </p:nvSpPr>
        <p:spPr>
          <a:xfrm>
            <a:off x="228599" y="914400"/>
            <a:ext cx="8856133" cy="5401479"/>
          </a:xfrm>
          <a:prstGeom prst="rect">
            <a:avLst/>
          </a:prstGeom>
        </p:spPr>
        <p:txBody>
          <a:bodyPr wrap="square">
            <a:spAutoFit/>
          </a:bodyPr>
          <a:lstStyle/>
          <a:p>
            <a:pPr marR="0" lvl="0">
              <a:spcBef>
                <a:spcPts val="1200"/>
              </a:spcBef>
              <a:spcAft>
                <a:spcPts val="1200"/>
              </a:spcAft>
            </a:pPr>
            <a:r>
              <a:rPr lang="en-US" sz="2800" b="1" dirty="0">
                <a:latin typeface="Calibri" panose="020F0502020204030204" pitchFamily="34" charset="0"/>
                <a:ea typeface="Calibri" panose="020F0502020204030204" pitchFamily="34" charset="0"/>
                <a:cs typeface="Calibri" panose="020F0502020204030204" pitchFamily="34" charset="0"/>
              </a:rPr>
              <a:t>Prevention Costs</a:t>
            </a:r>
            <a:r>
              <a:rPr lang="en-US" sz="2800" dirty="0">
                <a:latin typeface="Calibri" panose="020F0502020204030204" pitchFamily="34" charset="0"/>
                <a:ea typeface="Calibri" panose="020F0502020204030204" pitchFamily="34" charset="0"/>
                <a:cs typeface="Calibri" panose="020F0502020204030204" pitchFamily="34" charset="0"/>
              </a:rPr>
              <a:t> are related to the design, implementation, and maintenance of the quality management system.  They are planned, and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experienced before</a:t>
            </a:r>
            <a:r>
              <a:rPr lang="en-US" sz="2800" b="1"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sz="2800" dirty="0">
                <a:latin typeface="Calibri" panose="020F0502020204030204" pitchFamily="34" charset="0"/>
                <a:ea typeface="Calibri" panose="020F0502020204030204" pitchFamily="34" charset="0"/>
                <a:cs typeface="Calibri" panose="020F0502020204030204" pitchFamily="34" charset="0"/>
              </a:rPr>
              <a:t>actual products or materials are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acquired or produced</a:t>
            </a:r>
            <a:r>
              <a:rPr lang="en-US" sz="2800" dirty="0">
                <a:latin typeface="Calibri" panose="020F0502020204030204" pitchFamily="34" charset="0"/>
                <a:ea typeface="Calibri" panose="020F0502020204030204" pitchFamily="34" charset="0"/>
                <a:cs typeface="Calibri" panose="020F0502020204030204" pitchFamily="34" charset="0"/>
              </a:rPr>
              <a:t>.</a:t>
            </a:r>
          </a:p>
          <a:p>
            <a:pPr>
              <a:spcBef>
                <a:spcPts val="1000"/>
              </a:spcBef>
              <a:spcAft>
                <a:spcPts val="1000"/>
              </a:spcAft>
            </a:pPr>
            <a:r>
              <a:rPr lang="en-US" sz="2800" dirty="0">
                <a:latin typeface="Calibri" panose="020F0502020204030204" pitchFamily="34" charset="0"/>
                <a:ea typeface="Calibri" panose="020F0502020204030204" pitchFamily="34" charset="0"/>
                <a:cs typeface="Calibri" panose="020F0502020204030204" pitchFamily="34" charset="0"/>
              </a:rPr>
              <a:t>They include costs for:</a:t>
            </a:r>
          </a:p>
          <a:p>
            <a:pPr marL="398463" lvl="1" indent="-285750" eaLnBrk="0" hangingPunct="0">
              <a:spcBef>
                <a:spcPts val="1000"/>
              </a:spcBef>
              <a:spcAft>
                <a:spcPts val="1000"/>
              </a:spcAft>
              <a:buClr>
                <a:srgbClr val="923222"/>
              </a:buClr>
              <a:buSzPct val="110000"/>
              <a:buFont typeface="Wingdings" panose="05000000000000000000" pitchFamily="2" charset="2"/>
              <a:buChar char="§"/>
            </a:pPr>
            <a:r>
              <a:rPr lang="en-US" dirty="0">
                <a:latin typeface="Calibri" panose="020F0502020204030204" pitchFamily="34" charset="0"/>
                <a:cs typeface="Arial" panose="020B0604020202020204" pitchFamily="34" charset="0"/>
              </a:rPr>
              <a:t>Establishment of </a:t>
            </a:r>
            <a:r>
              <a:rPr lang="en-US" b="1" dirty="0">
                <a:latin typeface="Calibri" panose="020F0502020204030204" pitchFamily="34" charset="0"/>
                <a:cs typeface="Arial" panose="020B0604020202020204" pitchFamily="34" charset="0"/>
              </a:rPr>
              <a:t>specifications</a:t>
            </a:r>
            <a:r>
              <a:rPr lang="en-US" dirty="0">
                <a:latin typeface="Calibri" panose="020F0502020204030204" pitchFamily="34" charset="0"/>
                <a:cs typeface="Arial" panose="020B0604020202020204" pitchFamily="34" charset="0"/>
              </a:rPr>
              <a:t> for incoming materials, processes, products, and services</a:t>
            </a:r>
          </a:p>
          <a:p>
            <a:pPr marL="398463" lvl="1" indent="-285750" eaLnBrk="0" hangingPunct="0">
              <a:spcBef>
                <a:spcPts val="1000"/>
              </a:spcBef>
              <a:spcAft>
                <a:spcPts val="1000"/>
              </a:spcAft>
              <a:buClr>
                <a:srgbClr val="923222"/>
              </a:buClr>
              <a:buSzPct val="110000"/>
              <a:buFont typeface="Wingdings" panose="05000000000000000000" pitchFamily="2" charset="2"/>
              <a:buChar char="§"/>
            </a:pPr>
            <a:r>
              <a:rPr lang="en-US" dirty="0">
                <a:latin typeface="Calibri" panose="020F0502020204030204" pitchFamily="34" charset="0"/>
                <a:cs typeface="Arial" panose="020B0604020202020204" pitchFamily="34" charset="0"/>
              </a:rPr>
              <a:t>Creation of </a:t>
            </a:r>
            <a:r>
              <a:rPr lang="en-US" b="1" dirty="0">
                <a:latin typeface="Calibri" panose="020F0502020204030204" pitchFamily="34" charset="0"/>
                <a:cs typeface="Arial" panose="020B0604020202020204" pitchFamily="34" charset="0"/>
              </a:rPr>
              <a:t>quality plans </a:t>
            </a:r>
          </a:p>
          <a:p>
            <a:pPr marL="398463" lvl="1" indent="-285750" eaLnBrk="0" hangingPunct="0">
              <a:spcBef>
                <a:spcPts val="1000"/>
              </a:spcBef>
              <a:spcAft>
                <a:spcPts val="1000"/>
              </a:spcAft>
              <a:buClr>
                <a:srgbClr val="923222"/>
              </a:buClr>
              <a:buSzPct val="110000"/>
              <a:buFont typeface="Wingdings" panose="05000000000000000000" pitchFamily="2" charset="2"/>
              <a:buChar char="§"/>
            </a:pPr>
            <a:r>
              <a:rPr lang="en-US" dirty="0">
                <a:latin typeface="Calibri" panose="020F0502020204030204" pitchFamily="34" charset="0"/>
                <a:cs typeface="Arial" panose="020B0604020202020204" pitchFamily="34" charset="0"/>
              </a:rPr>
              <a:t>Development, </a:t>
            </a:r>
            <a:r>
              <a:rPr lang="en-US" b="1" dirty="0">
                <a:latin typeface="Calibri" panose="020F0502020204030204" pitchFamily="34" charset="0"/>
                <a:cs typeface="Arial" panose="020B0604020202020204" pitchFamily="34" charset="0"/>
              </a:rPr>
              <a:t>preparation</a:t>
            </a:r>
            <a:r>
              <a:rPr lang="en-US" dirty="0">
                <a:latin typeface="Calibri" panose="020F0502020204030204" pitchFamily="34" charset="0"/>
                <a:cs typeface="Arial" panose="020B0604020202020204" pitchFamily="34" charset="0"/>
              </a:rPr>
              <a:t>, and maintenance of quality training</a:t>
            </a:r>
          </a:p>
          <a:p>
            <a:pPr marL="398463" lvl="1" indent="-285750" eaLnBrk="0" hangingPunct="0">
              <a:spcBef>
                <a:spcPts val="1000"/>
              </a:spcBef>
              <a:spcAft>
                <a:spcPts val="1000"/>
              </a:spcAft>
              <a:buClr>
                <a:srgbClr val="923222"/>
              </a:buClr>
              <a:buSzPct val="110000"/>
              <a:buFont typeface="Wingdings" panose="05000000000000000000" pitchFamily="2" charset="2"/>
              <a:buChar char="§"/>
            </a:pPr>
            <a:r>
              <a:rPr lang="en-US" dirty="0">
                <a:latin typeface="Calibri" panose="020F0502020204030204" pitchFamily="34" charset="0"/>
                <a:cs typeface="Arial" panose="020B0604020202020204" pitchFamily="34" charset="0"/>
              </a:rPr>
              <a:t>Creation and </a:t>
            </a:r>
            <a:r>
              <a:rPr lang="en-US" b="1" dirty="0">
                <a:latin typeface="Calibri" panose="020F0502020204030204" pitchFamily="34" charset="0"/>
                <a:cs typeface="Arial" panose="020B0604020202020204" pitchFamily="34" charset="0"/>
              </a:rPr>
              <a:t>maintenance</a:t>
            </a:r>
            <a:r>
              <a:rPr lang="en-US" dirty="0">
                <a:latin typeface="Calibri" panose="020F0502020204030204" pitchFamily="34" charset="0"/>
                <a:cs typeface="Arial" panose="020B0604020202020204" pitchFamily="34" charset="0"/>
              </a:rPr>
              <a:t> of the quality system</a:t>
            </a:r>
          </a:p>
        </p:txBody>
      </p:sp>
    </p:spTree>
    <p:extLst>
      <p:ext uri="{BB962C8B-B14F-4D97-AF65-F5344CB8AC3E}">
        <p14:creationId xmlns:p14="http://schemas.microsoft.com/office/powerpoint/2010/main" val="4009568585"/>
      </p:ext>
    </p:extLst>
  </p:cSld>
  <p:clrMapOvr>
    <a:masterClrMapping/>
  </p:clrMapOvr>
  <p:transition spd="slow">
    <p:pull dir="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676900"/>
          </a:xfrm>
        </p:spPr>
        <p:txBody>
          <a:bodyPr/>
          <a:lstStyle/>
          <a:p>
            <a:pPr marL="0" indent="0">
              <a:spcBef>
                <a:spcPts val="1200"/>
              </a:spcBef>
              <a:spcAft>
                <a:spcPts val="1200"/>
              </a:spcAft>
              <a:buNone/>
            </a:pPr>
            <a:r>
              <a:rPr lang="en-US" sz="2800" b="1" kern="1200" dirty="0">
                <a:latin typeface="Calibri" panose="020F0502020204030204" pitchFamily="34" charset="0"/>
                <a:ea typeface="Calibri" panose="020F0502020204030204" pitchFamily="34" charset="0"/>
                <a:cs typeface="Calibri" panose="020F0502020204030204" pitchFamily="34" charset="0"/>
              </a:rPr>
              <a:t>Internal Failure Costs </a:t>
            </a:r>
            <a:r>
              <a:rPr lang="en-US" sz="2800" kern="1200" dirty="0">
                <a:latin typeface="Calibri" panose="020F0502020204030204" pitchFamily="34" charset="0"/>
                <a:ea typeface="Calibri" panose="020F0502020204030204" pitchFamily="34" charset="0"/>
                <a:cs typeface="Calibri" panose="020F0502020204030204" pitchFamily="34" charset="0"/>
              </a:rPr>
              <a:t>occur when the product or service does not meet the designed quality standards, and are identified </a:t>
            </a:r>
            <a:r>
              <a:rPr 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before</a:t>
            </a:r>
            <a:r>
              <a:rPr lang="en-US" sz="2800" kern="1200" dirty="0">
                <a:latin typeface="Calibri" panose="020F0502020204030204" pitchFamily="34" charset="0"/>
                <a:ea typeface="Calibri" panose="020F0502020204030204" pitchFamily="34" charset="0"/>
                <a:cs typeface="Calibri" panose="020F0502020204030204" pitchFamily="34" charset="0"/>
              </a:rPr>
              <a:t> the product or service is </a:t>
            </a:r>
            <a:r>
              <a:rPr 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delivered to the customer</a:t>
            </a:r>
            <a:r>
              <a:rPr lang="en-US" sz="2800" kern="1200" dirty="0">
                <a:latin typeface="Calibri" panose="020F0502020204030204" pitchFamily="34" charset="0"/>
                <a:ea typeface="Calibri" panose="020F0502020204030204" pitchFamily="34" charset="0"/>
                <a:cs typeface="Calibri" panose="020F0502020204030204" pitchFamily="34" charset="0"/>
              </a:rPr>
              <a:t>. </a:t>
            </a:r>
          </a:p>
          <a:p>
            <a:pPr marL="0" indent="0">
              <a:spcBef>
                <a:spcPts val="1200"/>
              </a:spcBef>
              <a:spcAft>
                <a:spcPts val="1200"/>
              </a:spcAft>
              <a:buNone/>
            </a:pPr>
            <a:r>
              <a:rPr lang="en-US" sz="2800" dirty="0">
                <a:latin typeface="Calibri" panose="020F0502020204030204" pitchFamily="34" charset="0"/>
                <a:ea typeface="Calibri" panose="020F0502020204030204" pitchFamily="34" charset="0"/>
                <a:cs typeface="Calibri" panose="020F0502020204030204" pitchFamily="34" charset="0"/>
              </a:rPr>
              <a:t>They include costs for:</a:t>
            </a:r>
          </a:p>
          <a:p>
            <a:pPr marL="398463" lvl="1" indent="-285750">
              <a:spcBef>
                <a:spcPts val="1200"/>
              </a:spcBef>
              <a:spcAft>
                <a:spcPts val="1200"/>
              </a:spcAft>
              <a:buClr>
                <a:srgbClr val="923222"/>
              </a:buClr>
              <a:buSzPct val="110000"/>
              <a:buFont typeface="Wingdings" panose="05000000000000000000" pitchFamily="2" charset="2"/>
              <a:buChar char="§"/>
            </a:pPr>
            <a:r>
              <a:rPr lang="en-US" sz="2400" kern="1200" dirty="0">
                <a:latin typeface="Calibri" panose="020F0502020204030204" pitchFamily="34" charset="0"/>
                <a:ea typeface="+mn-ea"/>
                <a:cs typeface="Arial" panose="020B0604020202020204" pitchFamily="34" charset="0"/>
              </a:rPr>
              <a:t>Defective product or material that </a:t>
            </a:r>
            <a:r>
              <a:rPr lang="en-US" sz="2400" b="1" kern="1200" dirty="0">
                <a:latin typeface="Calibri" panose="020F0502020204030204" pitchFamily="34" charset="0"/>
                <a:ea typeface="+mn-ea"/>
                <a:cs typeface="Arial" panose="020B0604020202020204" pitchFamily="34" charset="0"/>
              </a:rPr>
              <a:t>cannot be used</a:t>
            </a:r>
            <a:r>
              <a:rPr lang="en-US" sz="2400" kern="1200" dirty="0">
                <a:latin typeface="Calibri" panose="020F0502020204030204" pitchFamily="34" charset="0"/>
                <a:ea typeface="+mn-ea"/>
                <a:cs typeface="Arial" panose="020B0604020202020204" pitchFamily="34" charset="0"/>
              </a:rPr>
              <a:t>, </a:t>
            </a:r>
            <a:r>
              <a:rPr lang="en-US" sz="2400" b="1" kern="1200" dirty="0">
                <a:latin typeface="Calibri" panose="020F0502020204030204" pitchFamily="34" charset="0"/>
                <a:ea typeface="+mn-ea"/>
                <a:cs typeface="Arial" panose="020B0604020202020204" pitchFamily="34" charset="0"/>
              </a:rPr>
              <a:t>sold</a:t>
            </a:r>
            <a:r>
              <a:rPr lang="en-US" sz="2400" kern="1200" dirty="0">
                <a:latin typeface="Calibri" panose="020F0502020204030204" pitchFamily="34" charset="0"/>
                <a:ea typeface="+mn-ea"/>
                <a:cs typeface="Arial" panose="020B0604020202020204" pitchFamily="34" charset="0"/>
              </a:rPr>
              <a:t>, or </a:t>
            </a:r>
            <a:r>
              <a:rPr lang="en-US" sz="2400" b="1" kern="1200" dirty="0">
                <a:latin typeface="Calibri" panose="020F0502020204030204" pitchFamily="34" charset="0"/>
                <a:ea typeface="+mn-ea"/>
                <a:cs typeface="Arial" panose="020B0604020202020204" pitchFamily="34" charset="0"/>
              </a:rPr>
              <a:t>repaired</a:t>
            </a:r>
            <a:r>
              <a:rPr lang="en-US" sz="2400" kern="1200" dirty="0">
                <a:latin typeface="Calibri" panose="020F0502020204030204" pitchFamily="34" charset="0"/>
                <a:ea typeface="+mn-ea"/>
                <a:cs typeface="Arial" panose="020B0604020202020204" pitchFamily="34" charset="0"/>
              </a:rPr>
              <a:t>, and the costs associated with correction of these defects.</a:t>
            </a:r>
          </a:p>
          <a:p>
            <a:pPr marL="398463" lvl="1" indent="-285750">
              <a:spcBef>
                <a:spcPts val="1200"/>
              </a:spcBef>
              <a:spcAft>
                <a:spcPts val="1200"/>
              </a:spcAft>
              <a:buClr>
                <a:srgbClr val="923222"/>
              </a:buClr>
              <a:buSzPct val="110000"/>
              <a:buFont typeface="Wingdings" panose="05000000000000000000" pitchFamily="2" charset="2"/>
              <a:buChar char="§"/>
            </a:pPr>
            <a:r>
              <a:rPr lang="en-US" sz="2400" kern="1200" dirty="0">
                <a:latin typeface="Calibri" panose="020F0502020204030204" pitchFamily="34" charset="0"/>
                <a:ea typeface="+mn-ea"/>
                <a:cs typeface="Arial" panose="020B0604020202020204" pitchFamily="34" charset="0"/>
              </a:rPr>
              <a:t>Unnecessary work or inventory resulting from errors.</a:t>
            </a:r>
          </a:p>
          <a:p>
            <a:pPr marL="398463" lvl="1" indent="-285750">
              <a:spcBef>
                <a:spcPts val="1200"/>
              </a:spcBef>
              <a:spcAft>
                <a:spcPts val="1200"/>
              </a:spcAft>
              <a:buClr>
                <a:srgbClr val="923222"/>
              </a:buClr>
              <a:buSzPct val="110000"/>
              <a:buFont typeface="Wingdings" panose="05000000000000000000" pitchFamily="2" charset="2"/>
              <a:buChar char="§"/>
            </a:pPr>
            <a:r>
              <a:rPr lang="en-US" sz="2400" kern="1200" dirty="0">
                <a:latin typeface="Calibri" panose="020F0502020204030204" pitchFamily="34" charset="0"/>
                <a:ea typeface="+mn-ea"/>
                <a:cs typeface="Arial" panose="020B0604020202020204" pitchFamily="34" charset="0"/>
              </a:rPr>
              <a:t>Activities required to </a:t>
            </a:r>
            <a:r>
              <a:rPr lang="en-US" sz="2400" b="1" kern="1200" dirty="0">
                <a:latin typeface="Calibri" panose="020F0502020204030204" pitchFamily="34" charset="0"/>
                <a:ea typeface="+mn-ea"/>
                <a:cs typeface="Arial" panose="020B0604020202020204" pitchFamily="34" charset="0"/>
              </a:rPr>
              <a:t>establish the root causes </a:t>
            </a:r>
            <a:r>
              <a:rPr lang="en-US" sz="2400" kern="1200" dirty="0">
                <a:latin typeface="Calibri" panose="020F0502020204030204" pitchFamily="34" charset="0"/>
                <a:ea typeface="+mn-ea"/>
                <a:cs typeface="Arial" panose="020B0604020202020204" pitchFamily="34" charset="0"/>
              </a:rPr>
              <a:t>of product or service failures.</a:t>
            </a:r>
          </a:p>
        </p:txBody>
      </p:sp>
      <p:sp>
        <p:nvSpPr>
          <p:cNvPr id="6" name="Title 1"/>
          <p:cNvSpPr>
            <a:spLocks noGrp="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Cost of Poor Quality </a:t>
            </a:r>
            <a:r>
              <a:rPr lang="en-US" sz="3200" kern="1200" dirty="0">
                <a:effectLst>
                  <a:outerShdw blurRad="38100" dist="38100" dir="2700000" algn="tl">
                    <a:srgbClr val="C0C0C0"/>
                  </a:outerShdw>
                </a:effectLst>
                <a:latin typeface="Calibri" panose="020F0502020204030204" pitchFamily="34" charset="0"/>
                <a:ea typeface="+mn-ea"/>
                <a:cs typeface="Arial" charset="0"/>
              </a:rPr>
              <a:t>– Internal Failure Costs</a:t>
            </a:r>
          </a:p>
        </p:txBody>
      </p:sp>
    </p:spTree>
    <p:extLst>
      <p:ext uri="{BB962C8B-B14F-4D97-AF65-F5344CB8AC3E}">
        <p14:creationId xmlns:p14="http://schemas.microsoft.com/office/powerpoint/2010/main" val="2638928823"/>
      </p:ext>
    </p:extLst>
  </p:cSld>
  <p:clrMapOvr>
    <a:masterClrMapping/>
  </p:clrMapOvr>
  <p:transition spd="slow">
    <p:pull dir="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676900"/>
          </a:xfrm>
        </p:spPr>
        <p:txBody>
          <a:bodyPr/>
          <a:lstStyle/>
          <a:p>
            <a:pPr marL="0" indent="0">
              <a:spcBef>
                <a:spcPts val="1200"/>
              </a:spcBef>
              <a:spcAft>
                <a:spcPts val="1200"/>
              </a:spcAft>
              <a:buNone/>
            </a:pPr>
            <a:r>
              <a:rPr lang="en-US" sz="2800" b="1" kern="1200" dirty="0">
                <a:latin typeface="Calibri" panose="020F0502020204030204" pitchFamily="34" charset="0"/>
                <a:ea typeface="Calibri" panose="020F0502020204030204" pitchFamily="34" charset="0"/>
                <a:cs typeface="Calibri" panose="020F0502020204030204" pitchFamily="34" charset="0"/>
              </a:rPr>
              <a:t>External Failure Costs </a:t>
            </a:r>
            <a:r>
              <a:rPr lang="en-US" sz="2800" kern="1200" dirty="0">
                <a:latin typeface="Calibri" panose="020F0502020204030204" pitchFamily="34" charset="0"/>
                <a:ea typeface="Calibri" panose="020F0502020204030204" pitchFamily="34" charset="0"/>
                <a:cs typeface="Calibri" panose="020F0502020204030204" pitchFamily="34" charset="0"/>
              </a:rPr>
              <a:t>occur when the product or service does not meet the designed quality standards, but is not detected until </a:t>
            </a:r>
            <a:r>
              <a:rPr 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after</a:t>
            </a:r>
            <a:r>
              <a:rPr lang="en-US" sz="2800" kern="1200" dirty="0">
                <a:latin typeface="Calibri" panose="020F0502020204030204" pitchFamily="34" charset="0"/>
                <a:ea typeface="Calibri" panose="020F0502020204030204" pitchFamily="34" charset="0"/>
                <a:cs typeface="Calibri" panose="020F0502020204030204" pitchFamily="34" charset="0"/>
              </a:rPr>
              <a:t> the product or service is </a:t>
            </a:r>
            <a:r>
              <a:rPr 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delivered to the customer</a:t>
            </a:r>
            <a:r>
              <a:rPr lang="en-US" sz="2800" kern="1200" dirty="0">
                <a:latin typeface="Calibri" panose="020F0502020204030204" pitchFamily="34" charset="0"/>
                <a:ea typeface="Calibri" panose="020F0502020204030204" pitchFamily="34" charset="0"/>
                <a:cs typeface="Calibri" panose="020F0502020204030204" pitchFamily="34" charset="0"/>
              </a:rPr>
              <a:t>. </a:t>
            </a:r>
          </a:p>
          <a:p>
            <a:pPr marL="0" indent="0">
              <a:spcBef>
                <a:spcPts val="1000"/>
              </a:spcBef>
              <a:spcAft>
                <a:spcPts val="1000"/>
              </a:spcAft>
              <a:buNone/>
            </a:pPr>
            <a:r>
              <a:rPr lang="en-US" sz="2800" dirty="0">
                <a:latin typeface="Calibri" panose="020F0502020204030204" pitchFamily="34" charset="0"/>
                <a:ea typeface="Calibri" panose="020F0502020204030204" pitchFamily="34" charset="0"/>
                <a:cs typeface="Calibri" panose="020F0502020204030204" pitchFamily="34" charset="0"/>
              </a:rPr>
              <a:t>They include costs for:</a:t>
            </a:r>
          </a:p>
          <a:p>
            <a:pPr marL="398463" lvl="1" indent="-285750">
              <a:spcBef>
                <a:spcPts val="1000"/>
              </a:spcBef>
              <a:spcAft>
                <a:spcPts val="1000"/>
              </a:spcAft>
              <a:buClr>
                <a:srgbClr val="923222"/>
              </a:buClr>
              <a:buSzPct val="110000"/>
              <a:buFont typeface="Wingdings" panose="05000000000000000000" pitchFamily="2" charset="2"/>
              <a:buChar char="§"/>
            </a:pPr>
            <a:r>
              <a:rPr lang="en-US" sz="2400" kern="1200" dirty="0">
                <a:latin typeface="Calibri" panose="020F0502020204030204" pitchFamily="34" charset="0"/>
                <a:ea typeface="+mn-ea"/>
                <a:cs typeface="Arial" panose="020B0604020202020204" pitchFamily="34" charset="0"/>
              </a:rPr>
              <a:t>Handling and </a:t>
            </a:r>
            <a:r>
              <a:rPr lang="en-US" sz="2400" b="1" kern="1200" dirty="0">
                <a:latin typeface="Calibri" panose="020F0502020204030204" pitchFamily="34" charset="0"/>
                <a:ea typeface="+mn-ea"/>
                <a:cs typeface="Arial" panose="020B0604020202020204" pitchFamily="34" charset="0"/>
              </a:rPr>
              <a:t>responding to customer complaints</a:t>
            </a:r>
            <a:r>
              <a:rPr lang="en-US" sz="2400" kern="1200" dirty="0">
                <a:latin typeface="Calibri" panose="020F0502020204030204" pitchFamily="34" charset="0"/>
                <a:ea typeface="+mn-ea"/>
                <a:cs typeface="Arial" panose="020B0604020202020204" pitchFamily="34" charset="0"/>
              </a:rPr>
              <a:t>.</a:t>
            </a:r>
          </a:p>
          <a:p>
            <a:pPr marL="398463" lvl="1" indent="-285750">
              <a:spcBef>
                <a:spcPts val="1000"/>
              </a:spcBef>
              <a:spcAft>
                <a:spcPts val="1000"/>
              </a:spcAft>
              <a:buClr>
                <a:srgbClr val="923222"/>
              </a:buClr>
              <a:buSzPct val="110000"/>
              <a:buFont typeface="Wingdings" panose="05000000000000000000" pitchFamily="2" charset="2"/>
              <a:buChar char="§"/>
            </a:pPr>
            <a:r>
              <a:rPr lang="en-US" sz="2400" kern="1200" dirty="0">
                <a:latin typeface="Calibri" panose="020F0502020204030204" pitchFamily="34" charset="0"/>
                <a:ea typeface="+mn-ea"/>
                <a:cs typeface="Arial" panose="020B0604020202020204" pitchFamily="34" charset="0"/>
              </a:rPr>
              <a:t>Failed products that must be </a:t>
            </a:r>
            <a:r>
              <a:rPr lang="en-US" sz="2400" b="1" kern="1200" dirty="0">
                <a:latin typeface="Calibri" panose="020F0502020204030204" pitchFamily="34" charset="0"/>
                <a:ea typeface="+mn-ea"/>
                <a:cs typeface="Arial" panose="020B0604020202020204" pitchFamily="34" charset="0"/>
              </a:rPr>
              <a:t>replaced</a:t>
            </a:r>
            <a:r>
              <a:rPr lang="en-US" sz="2400" kern="1200" dirty="0">
                <a:latin typeface="Calibri" panose="020F0502020204030204" pitchFamily="34" charset="0"/>
                <a:ea typeface="+mn-ea"/>
                <a:cs typeface="Arial" panose="020B0604020202020204" pitchFamily="34" charset="0"/>
              </a:rPr>
              <a:t> or services that are repeated.</a:t>
            </a:r>
          </a:p>
          <a:p>
            <a:pPr marL="398463" lvl="1" indent="-285750">
              <a:spcBef>
                <a:spcPts val="1000"/>
              </a:spcBef>
              <a:spcAft>
                <a:spcPts val="1000"/>
              </a:spcAft>
              <a:buClr>
                <a:srgbClr val="923222"/>
              </a:buClr>
              <a:buSzPct val="110000"/>
              <a:buFont typeface="Wingdings" panose="05000000000000000000" pitchFamily="2" charset="2"/>
              <a:buChar char="§"/>
            </a:pPr>
            <a:r>
              <a:rPr lang="en-US" sz="2400" kern="1200" dirty="0">
                <a:latin typeface="Calibri" panose="020F0502020204030204" pitchFamily="34" charset="0"/>
                <a:ea typeface="+mn-ea"/>
                <a:cs typeface="Arial" panose="020B0604020202020204" pitchFamily="34" charset="0"/>
              </a:rPr>
              <a:t>Repair of </a:t>
            </a:r>
            <a:r>
              <a:rPr lang="en-US" sz="2400" b="1" kern="1200" dirty="0">
                <a:latin typeface="Calibri" panose="020F0502020204030204" pitchFamily="34" charset="0"/>
                <a:ea typeface="+mn-ea"/>
                <a:cs typeface="Arial" panose="020B0604020202020204" pitchFamily="34" charset="0"/>
              </a:rPr>
              <a:t>returned products </a:t>
            </a:r>
            <a:r>
              <a:rPr lang="en-US" sz="2400" kern="1200" dirty="0">
                <a:latin typeface="Calibri" panose="020F0502020204030204" pitchFamily="34" charset="0"/>
                <a:ea typeface="+mn-ea"/>
                <a:cs typeface="Arial" panose="020B0604020202020204" pitchFamily="34" charset="0"/>
              </a:rPr>
              <a:t>and products still in the field.</a:t>
            </a:r>
          </a:p>
          <a:p>
            <a:pPr marL="398463" lvl="1" indent="-285750">
              <a:spcBef>
                <a:spcPts val="1000"/>
              </a:spcBef>
              <a:spcAft>
                <a:spcPts val="1000"/>
              </a:spcAft>
              <a:buClr>
                <a:srgbClr val="923222"/>
              </a:buClr>
              <a:buSzPct val="110000"/>
              <a:buFont typeface="Wingdings" panose="05000000000000000000" pitchFamily="2" charset="2"/>
              <a:buChar char="§"/>
            </a:pPr>
            <a:r>
              <a:rPr lang="en-US" sz="2400" kern="1200" dirty="0">
                <a:latin typeface="Calibri" panose="020F0502020204030204" pitchFamily="34" charset="0"/>
                <a:ea typeface="+mn-ea"/>
                <a:cs typeface="Arial" panose="020B0604020202020204" pitchFamily="34" charset="0"/>
              </a:rPr>
              <a:t>Handling and </a:t>
            </a:r>
            <a:r>
              <a:rPr lang="en-US" sz="2400" b="1" kern="1200" dirty="0">
                <a:latin typeface="Calibri" panose="020F0502020204030204" pitchFamily="34" charset="0"/>
                <a:ea typeface="+mn-ea"/>
                <a:cs typeface="Arial" panose="020B0604020202020204" pitchFamily="34" charset="0"/>
              </a:rPr>
              <a:t>investigation of rejected or recalled products</a:t>
            </a:r>
            <a:r>
              <a:rPr lang="en-US" sz="2400" kern="1200" dirty="0">
                <a:latin typeface="Calibri" panose="020F0502020204030204" pitchFamily="34" charset="0"/>
                <a:ea typeface="+mn-ea"/>
                <a:cs typeface="Arial" panose="020B0604020202020204" pitchFamily="34" charset="0"/>
              </a:rPr>
              <a:t>, including return transportation costs.</a:t>
            </a:r>
          </a:p>
        </p:txBody>
      </p:sp>
      <p:sp>
        <p:nvSpPr>
          <p:cNvPr id="6" name="Title 1"/>
          <p:cNvSpPr>
            <a:spLocks noGrp="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Cost of Poor Quality </a:t>
            </a:r>
            <a:r>
              <a:rPr lang="en-US" sz="3200" kern="1200" dirty="0">
                <a:effectLst>
                  <a:outerShdw blurRad="38100" dist="38100" dir="2700000" algn="tl">
                    <a:srgbClr val="C0C0C0"/>
                  </a:outerShdw>
                </a:effectLst>
                <a:latin typeface="Calibri" panose="020F0502020204030204" pitchFamily="34" charset="0"/>
                <a:ea typeface="+mn-ea"/>
                <a:cs typeface="Arial" charset="0"/>
              </a:rPr>
              <a:t>– External Failure Costs</a:t>
            </a:r>
          </a:p>
        </p:txBody>
      </p:sp>
    </p:spTree>
    <p:extLst>
      <p:ext uri="{BB962C8B-B14F-4D97-AF65-F5344CB8AC3E}">
        <p14:creationId xmlns:p14="http://schemas.microsoft.com/office/powerpoint/2010/main" val="3364566017"/>
      </p:ext>
    </p:extLst>
  </p:cSld>
  <p:clrMapOvr>
    <a:masterClrMapping/>
  </p:clrMapOvr>
  <p:transition spd="slow">
    <p:pull dir="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4294967295"/>
          </p:nvPr>
        </p:nvSpPr>
        <p:spPr>
          <a:xfrm>
            <a:off x="228600" y="914400"/>
            <a:ext cx="8686800" cy="5683515"/>
          </a:xfrm>
        </p:spPr>
        <p:txBody>
          <a:bodyPr/>
          <a:lstStyle/>
          <a:p>
            <a:pPr marL="261938" indent="-261938">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When a shipment is received from a supplier, a </a:t>
            </a:r>
            <a:r>
              <a:rPr lang="en-US" altLang="en-US" sz="24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statistically significant representative sample</a:t>
            </a:r>
            <a:r>
              <a:rPr lang="en-US" altLang="en-US" sz="2400" dirty="0">
                <a:latin typeface="Calibri" panose="020F0502020204030204" pitchFamily="34" charset="0"/>
                <a:ea typeface="ＭＳ Ｐゴシック" panose="020B0600070205080204" pitchFamily="34" charset="-128"/>
              </a:rPr>
              <a:t> is taken and </a:t>
            </a:r>
            <a:r>
              <a:rPr lang="en-US" altLang="en-US" sz="2400" b="1" dirty="0">
                <a:latin typeface="Calibri" panose="020F0502020204030204" pitchFamily="34" charset="0"/>
                <a:ea typeface="ＭＳ Ｐゴシック" panose="020B0600070205080204" pitchFamily="34" charset="-128"/>
              </a:rPr>
              <a:t>measured against the quality acceptance standard</a:t>
            </a:r>
            <a:r>
              <a:rPr lang="en-US" altLang="en-US" sz="2400" dirty="0">
                <a:latin typeface="Calibri" panose="020F0502020204030204" pitchFamily="34" charset="0"/>
                <a:ea typeface="ＭＳ Ｐゴシック" panose="020B0600070205080204" pitchFamily="34" charset="-128"/>
              </a:rPr>
              <a:t>. </a:t>
            </a:r>
          </a:p>
          <a:p>
            <a:pPr marL="261938" indent="-261938">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The entire shipment is </a:t>
            </a:r>
            <a:r>
              <a:rPr lang="en-US" altLang="en-US" sz="2400" u="sng" dirty="0">
                <a:latin typeface="Calibri" panose="020F0502020204030204" pitchFamily="34" charset="0"/>
                <a:ea typeface="ＭＳ Ｐゴシック" panose="020B0600070205080204" pitchFamily="34" charset="-128"/>
              </a:rPr>
              <a:t>assumed</a:t>
            </a:r>
            <a:r>
              <a:rPr lang="en-US" altLang="en-US" sz="2400" dirty="0">
                <a:latin typeface="Calibri" panose="020F0502020204030204" pitchFamily="34" charset="0"/>
                <a:ea typeface="ＭＳ Ｐゴシック" panose="020B0600070205080204" pitchFamily="34" charset="-128"/>
              </a:rPr>
              <a:t> to have the same quality as the representative sample that was taken.</a:t>
            </a:r>
          </a:p>
          <a:p>
            <a:pPr marL="261938" indent="-261938">
              <a:spcBef>
                <a:spcPts val="1200"/>
              </a:spcBef>
              <a:spcAft>
                <a:spcPts val="1200"/>
              </a:spcAft>
              <a:buClr>
                <a:srgbClr val="923222"/>
              </a:buClr>
              <a:buSzPct val="115000"/>
              <a:buFont typeface="Wingdings" panose="05000000000000000000" pitchFamily="2" charset="2"/>
              <a:buChar char="§"/>
            </a:pPr>
            <a:r>
              <a:rPr lang="en-US" altLang="en-US" sz="2400" dirty="0">
                <a:latin typeface="Calibri" panose="020F0502020204030204" pitchFamily="34" charset="0"/>
                <a:ea typeface="ＭＳ Ｐゴシック" panose="020B0600070205080204" pitchFamily="34" charset="-128"/>
              </a:rPr>
              <a:t>Sampling is </a:t>
            </a:r>
            <a:r>
              <a:rPr lang="en-US" altLang="en-US" sz="2400" b="1" dirty="0">
                <a:latin typeface="Calibri" panose="020F0502020204030204" pitchFamily="34" charset="0"/>
                <a:ea typeface="ＭＳ Ｐゴシック" panose="020B0600070205080204" pitchFamily="34" charset="-128"/>
              </a:rPr>
              <a:t>less time-consuming </a:t>
            </a:r>
            <a:r>
              <a:rPr lang="en-US" altLang="en-US" sz="2400" dirty="0">
                <a:latin typeface="Calibri" panose="020F0502020204030204" pitchFamily="34" charset="0"/>
                <a:ea typeface="ＭＳ Ｐゴシック" panose="020B0600070205080204" pitchFamily="34" charset="-128"/>
              </a:rPr>
              <a:t>than testing every unit but can result in errors:</a:t>
            </a:r>
            <a:endParaRPr lang="en-US" altLang="en-US" sz="2400" b="1" dirty="0">
              <a:latin typeface="Calibri" panose="020F0502020204030204" pitchFamily="34" charset="0"/>
              <a:ea typeface="ＭＳ Ｐゴシック" panose="020B0600070205080204" pitchFamily="34" charset="-128"/>
            </a:endParaRPr>
          </a:p>
          <a:p>
            <a:pPr marL="576263" lvl="1" indent="-288925">
              <a:spcBef>
                <a:spcPts val="1200"/>
              </a:spcBef>
              <a:spcAft>
                <a:spcPts val="1200"/>
              </a:spcAft>
              <a:buClr>
                <a:srgbClr val="923222"/>
              </a:buClr>
              <a:buSzPct val="115000"/>
              <a:buFont typeface="Calibri" panose="020F0502020204030204" pitchFamily="34" charset="0"/>
              <a:buChar char="─"/>
            </a:pP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Supplier’s Risk</a:t>
            </a:r>
            <a:r>
              <a:rPr lang="en-US" altLang="en-US" sz="2000" dirty="0">
                <a:latin typeface="Calibri" panose="020F0502020204030204" pitchFamily="34" charset="0"/>
                <a:ea typeface="ＭＳ Ｐゴシック" panose="020B0600070205080204" pitchFamily="34" charset="-128"/>
              </a:rPr>
              <a:t>: The buyer rejects a shipment of good-quality units because the sample quality level did not meet the acceptance standard (type I error) </a:t>
            </a:r>
          </a:p>
          <a:p>
            <a:pPr marL="576263" lvl="1" indent="-288925">
              <a:spcBef>
                <a:spcPts val="1200"/>
              </a:spcBef>
              <a:spcAft>
                <a:spcPts val="1200"/>
              </a:spcAft>
              <a:buClr>
                <a:srgbClr val="923222"/>
              </a:buClr>
              <a:buSzPct val="115000"/>
              <a:buFont typeface="Calibri" panose="020F0502020204030204" pitchFamily="34" charset="0"/>
              <a:buChar char="─"/>
            </a:pPr>
            <a:r>
              <a:rPr lang="en-US" altLang="en-US" sz="2000" b="1" u="sng" dirty="0" err="1">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Buyers’s</a:t>
            </a:r>
            <a:r>
              <a:rPr lang="en-US" alt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Risk</a:t>
            </a:r>
            <a:r>
              <a:rPr lang="en-US" altLang="en-US" sz="2000" dirty="0">
                <a:latin typeface="Calibri" panose="020F0502020204030204" pitchFamily="34" charset="0"/>
                <a:ea typeface="ＭＳ Ｐゴシック" panose="020B0600070205080204" pitchFamily="34" charset="-128"/>
              </a:rPr>
              <a:t>: The buyer accepts a shipment of poor-quality units because the sample falsely provides a positive result against the acceptance standard (type II error)</a:t>
            </a:r>
          </a:p>
        </p:txBody>
      </p:sp>
      <p:sp>
        <p:nvSpPr>
          <p:cNvPr id="4" name="Rectangle 2"/>
          <p:cNvSpPr>
            <a:spLocks noGrp="1" noChangeArrowheads="1"/>
          </p:cNvSpPr>
          <p:nvPr>
            <p:ph type="title" idx="4294967295"/>
          </p:nvPr>
        </p:nvSpPr>
        <p:spPr>
          <a:xfrm>
            <a:off x="228600" y="132598"/>
            <a:ext cx="73152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Acceptance Sampling</a:t>
            </a:r>
          </a:p>
        </p:txBody>
      </p:sp>
    </p:spTree>
    <p:extLst>
      <p:ext uri="{BB962C8B-B14F-4D97-AF65-F5344CB8AC3E}">
        <p14:creationId xmlns:p14="http://schemas.microsoft.com/office/powerpoint/2010/main" val="2668709428"/>
      </p:ext>
    </p:extLst>
  </p:cSld>
  <p:clrMapOvr>
    <a:masterClrMapping/>
  </p:clrMapOvr>
  <p:transition spd="slow">
    <p:pull dir="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body" idx="1"/>
          </p:nvPr>
        </p:nvSpPr>
        <p:spPr>
          <a:xfrm>
            <a:off x="228600" y="914400"/>
            <a:ext cx="8686800" cy="5455340"/>
          </a:xfrm>
        </p:spPr>
        <p:txBody>
          <a:bodyPr/>
          <a:lstStyle/>
          <a:p>
            <a:pPr marL="0" lvl="1" indent="0">
              <a:spcBef>
                <a:spcPts val="3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sp>
        <p:nvSpPr>
          <p:cNvPr id="27650" name="Rectangle 2"/>
          <p:cNvSpPr>
            <a:spLocks noGrp="1" noChangeArrowheads="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b="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945145622"/>
      </p:ext>
    </p:extLst>
  </p:cSld>
  <p:clrMapOvr>
    <a:masterClrMapping/>
  </p:clrMapOvr>
  <p:transition spd="slow">
    <p:pull dir="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8600" y="88291"/>
            <a:ext cx="8439150" cy="585418"/>
          </a:xfrm>
          <a:noFill/>
          <a:ln w="9525">
            <a:noFill/>
            <a:miter lim="800000"/>
            <a:headEnd/>
            <a:tailEnd/>
          </a:ln>
        </p:spPr>
        <p:txBody>
          <a:bodyPr vert="horz" wrap="square" lIns="92075" tIns="46038" rIns="92075" bIns="46038" numCol="1" anchor="ctr" anchorCtr="0" compatLnSpc="1">
            <a:prstTxWarp prst="textNoShape">
              <a:avLst/>
            </a:prstTxWarp>
            <a:spAutoFit/>
          </a:bodyPr>
          <a:lstStyle/>
          <a:p>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What is Six Sigma?</a:t>
            </a:r>
          </a:p>
        </p:txBody>
      </p:sp>
      <p:sp>
        <p:nvSpPr>
          <p:cNvPr id="3" name="Content Placeholder 2"/>
          <p:cNvSpPr>
            <a:spLocks noGrp="1"/>
          </p:cNvSpPr>
          <p:nvPr>
            <p:ph idx="1"/>
          </p:nvPr>
        </p:nvSpPr>
        <p:spPr>
          <a:xfrm>
            <a:off x="228599" y="914399"/>
            <a:ext cx="8686801" cy="4165601"/>
          </a:xfrm>
          <a:ln w="28575">
            <a:noFill/>
          </a:ln>
        </p:spPr>
        <p:txBody>
          <a:bodyPr>
            <a:noAutofit/>
          </a:bodyPr>
          <a:lstStyle/>
          <a:p>
            <a:pPr marL="0" indent="0">
              <a:spcBef>
                <a:spcPts val="1200"/>
              </a:spcBef>
              <a:spcAft>
                <a:spcPts val="1200"/>
              </a:spcAft>
              <a:buNone/>
            </a:pPr>
            <a:r>
              <a:rPr lang="en-US" sz="2800" dirty="0">
                <a:latin typeface="Calibri" panose="020F0502020204030204" pitchFamily="34" charset="0"/>
                <a:ea typeface="ＭＳ Ｐゴシック" panose="020B0600070205080204" pitchFamily="34" charset="-128"/>
              </a:rPr>
              <a:t>A quality management process</a:t>
            </a:r>
          </a:p>
          <a:p>
            <a:pPr marL="457200" lvl="1" indent="-347663">
              <a:spcBef>
                <a:spcPts val="1200"/>
              </a:spcBef>
              <a:spcAft>
                <a:spcPts val="1200"/>
              </a:spcAft>
              <a:buClr>
                <a:srgbClr val="923222"/>
              </a:buClr>
              <a:buSzPct val="115000"/>
              <a:buFont typeface="Wingdings" panose="05000000000000000000" pitchFamily="2" charset="2"/>
              <a:buChar char="§"/>
            </a:pP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Six Sigma focuses on improving the quality of process outputs   by identifying and removing the </a:t>
            </a:r>
            <a:r>
              <a:rPr lang="en-US" sz="24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causes of defects</a:t>
            </a:r>
            <a:r>
              <a:rPr lang="en-US" sz="2400" b="1"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(errors) and </a:t>
            </a:r>
            <a:r>
              <a:rPr lang="en-US" sz="24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minimizing variability</a:t>
            </a: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 in manufacturing and business processes.</a:t>
            </a:r>
          </a:p>
          <a:p>
            <a:pPr marL="457200" lvl="1" indent="-347663">
              <a:spcBef>
                <a:spcPts val="1200"/>
              </a:spcBef>
              <a:spcAft>
                <a:spcPts val="1200"/>
              </a:spcAft>
              <a:buClr>
                <a:srgbClr val="923222"/>
              </a:buClr>
              <a:buSzPct val="115000"/>
              <a:buFont typeface="Wingdings" panose="05000000000000000000" pitchFamily="2" charset="2"/>
              <a:buChar char="§"/>
            </a:pP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The goal of Six Sigma is to attain less than 3.4 Defects Per Million Opportunities (DPMO)</a:t>
            </a:r>
          </a:p>
          <a:p>
            <a:pPr marL="457200" lvl="1" indent="-347663">
              <a:spcBef>
                <a:spcPts val="1200"/>
              </a:spcBef>
              <a:spcAft>
                <a:spcPts val="1200"/>
              </a:spcAft>
              <a:buClr>
                <a:srgbClr val="923222"/>
              </a:buClr>
              <a:buSzPct val="115000"/>
              <a:buFont typeface="Wingdings" panose="05000000000000000000" pitchFamily="2" charset="2"/>
              <a:buChar char="§"/>
            </a:pP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Six Sigma is a </a:t>
            </a:r>
            <a:r>
              <a:rPr 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structured</a:t>
            </a: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 and </a:t>
            </a:r>
            <a:r>
              <a:rPr 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data-driven</a:t>
            </a: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 approach to drive a near-perfect quality goal, i.e., </a:t>
            </a:r>
            <a:r>
              <a:rPr lang="en-US" sz="2400" dirty="0">
                <a:latin typeface="Calibri" panose="020F0502020204030204" pitchFamily="34" charset="0"/>
              </a:rPr>
              <a:t>“</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Zero Defects</a:t>
            </a:r>
            <a:r>
              <a:rPr lang="en-US" sz="2400" dirty="0">
                <a:latin typeface="Calibri" panose="020F0502020204030204" pitchFamily="34" charset="0"/>
              </a:rPr>
              <a:t>”</a:t>
            </a:r>
          </a:p>
        </p:txBody>
      </p:sp>
      <p:sp>
        <p:nvSpPr>
          <p:cNvPr id="5" name="Rectangle 4">
            <a:hlinkClick r:id="rId3"/>
          </p:cNvPr>
          <p:cNvSpPr/>
          <p:nvPr/>
        </p:nvSpPr>
        <p:spPr bwMode="auto">
          <a:xfrm>
            <a:off x="2266950" y="5380566"/>
            <a:ext cx="4610100" cy="516467"/>
          </a:xfrm>
          <a:prstGeom prst="rect">
            <a:avLst/>
          </a:prstGeom>
          <a:solidFill>
            <a:srgbClr val="FFE497"/>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outerShdw blurRad="38100" dist="38100" dir="2700000" algn="tl">
                    <a:srgbClr val="000000">
                      <a:alpha val="43137"/>
                    </a:srgbClr>
                  </a:outerShdw>
                </a:effectLst>
                <a:latin typeface="News Gothic MT" pitchFamily="34" charset="0"/>
              </a:rPr>
              <a:t>Video: What is Six Sigma</a:t>
            </a:r>
          </a:p>
        </p:txBody>
      </p:sp>
      <p:sp>
        <p:nvSpPr>
          <p:cNvPr id="6" name="Rectangle 5"/>
          <p:cNvSpPr/>
          <p:nvPr/>
        </p:nvSpPr>
        <p:spPr>
          <a:xfrm>
            <a:off x="5446654" y="5942112"/>
            <a:ext cx="909223" cy="307777"/>
          </a:xfrm>
          <a:prstGeom prst="rect">
            <a:avLst/>
          </a:prstGeom>
        </p:spPr>
        <p:txBody>
          <a:bodyPr wrap="none">
            <a:spAutoFit/>
          </a:bodyPr>
          <a:lstStyle/>
          <a:p>
            <a:pPr marL="0" lvl="1" indent="0" algn="ctr">
              <a:spcBef>
                <a:spcPts val="1200"/>
              </a:spcBef>
              <a:spcAft>
                <a:spcPts val="1200"/>
              </a:spcAft>
              <a:buClr>
                <a:srgbClr val="923222"/>
              </a:buClr>
              <a:buSzPct val="115000"/>
              <a:buNone/>
            </a:pPr>
            <a:r>
              <a:rPr lang="en-US" sz="1400" i="1" dirty="0">
                <a:latin typeface="Calibri" panose="020F0502020204030204" pitchFamily="34" charset="0"/>
              </a:rPr>
              <a:t>(3.5 mins)</a:t>
            </a:r>
            <a:endParaRPr lang="en-US" sz="1400" i="1" dirty="0">
              <a:latin typeface="Calibri" panose="020F0502020204030204" pitchFamily="34" charset="0"/>
              <a:ea typeface="ＭＳ Ｐゴシック"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883727558"/>
      </p:ext>
    </p:extLst>
  </p:cSld>
  <p:clrMapOvr>
    <a:masterClrMapping/>
  </p:clrMapOvr>
  <p:transition spd="slow">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613400"/>
          </a:xfrm>
        </p:spPr>
        <p:txBody>
          <a:bodyPr/>
          <a:lstStyle/>
          <a:p>
            <a:pPr marL="0" indent="0">
              <a:spcBef>
                <a:spcPts val="1200"/>
              </a:spcBef>
              <a:spcAft>
                <a:spcPts val="1200"/>
              </a:spcAft>
              <a:buClr>
                <a:srgbClr val="923222"/>
              </a:buClr>
              <a:buSzPct val="115000"/>
              <a:buNone/>
            </a:pPr>
            <a:r>
              <a:rPr lang="en-US" sz="2800" b="1" dirty="0">
                <a:latin typeface="Calibri" panose="020F0502020204030204" pitchFamily="34" charset="0"/>
                <a:cs typeface="Calibri" panose="020F0502020204030204" pitchFamily="34" charset="0"/>
              </a:rPr>
              <a:t>Make-to-Stock</a:t>
            </a:r>
            <a:r>
              <a:rPr lang="en-US" sz="2800" dirty="0">
                <a:latin typeface="Calibri" panose="020F0502020204030204" pitchFamily="34" charset="0"/>
                <a:cs typeface="Calibri" panose="020F0502020204030204" pitchFamily="34" charset="0"/>
              </a:rPr>
              <a:t> (MTS) - means to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manufacture products for stock</a:t>
            </a:r>
            <a:r>
              <a:rPr lang="en-US" sz="2800" dirty="0">
                <a:latin typeface="Calibri" panose="020F0502020204030204" pitchFamily="34" charset="0"/>
                <a:cs typeface="Calibri" panose="020F0502020204030204" pitchFamily="34" charset="0"/>
              </a:rPr>
              <a:t> based on demand forecasts.  Push system.  </a:t>
            </a:r>
          </a:p>
          <a:p>
            <a:pPr marL="804863" lvl="1" indent="-457200">
              <a:spcBef>
                <a:spcPts val="12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Since accurate forecasts will </a:t>
            </a:r>
            <a:r>
              <a:rPr lang="en-US" sz="2400" u="sng" dirty="0">
                <a:latin typeface="Calibri" panose="020F0502020204030204" pitchFamily="34" charset="0"/>
                <a:cs typeface="Calibri" panose="020F0502020204030204" pitchFamily="34" charset="0"/>
              </a:rPr>
              <a:t>prevent</a:t>
            </a:r>
            <a:r>
              <a:rPr lang="en-US" sz="2400" dirty="0">
                <a:latin typeface="Calibri" panose="020F0502020204030204" pitchFamily="34" charset="0"/>
                <a:cs typeface="Calibri" panose="020F0502020204030204" pitchFamily="34" charset="0"/>
              </a:rPr>
              <a:t> creating </a:t>
            </a:r>
            <a:r>
              <a:rPr lang="en-US" sz="2400" b="1" dirty="0">
                <a:latin typeface="Calibri" panose="020F0502020204030204" pitchFamily="34" charset="0"/>
                <a:cs typeface="Calibri" panose="020F0502020204030204" pitchFamily="34" charset="0"/>
              </a:rPr>
              <a:t>excess</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inventory</a:t>
            </a:r>
            <a:r>
              <a:rPr lang="en-US" sz="2400" dirty="0">
                <a:latin typeface="Calibri" panose="020F0502020204030204" pitchFamily="34" charset="0"/>
                <a:cs typeface="Calibri" panose="020F0502020204030204" pitchFamily="34" charset="0"/>
              </a:rPr>
              <a:t> and </a:t>
            </a:r>
            <a:r>
              <a:rPr lang="en-US" sz="2400" u="sng" dirty="0">
                <a:latin typeface="Calibri" panose="020F0502020204030204" pitchFamily="34" charset="0"/>
                <a:cs typeface="Calibri" panose="020F0502020204030204" pitchFamily="34" charset="0"/>
              </a:rPr>
              <a:t>avoid</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stockouts</a:t>
            </a:r>
            <a:r>
              <a:rPr lang="en-US" sz="2400" dirty="0">
                <a:latin typeface="Calibri" panose="020F0502020204030204" pitchFamily="34" charset="0"/>
                <a:cs typeface="Calibri" panose="020F0502020204030204" pitchFamily="34" charset="0"/>
              </a:rPr>
              <a:t>, the critical issue is how to forecast demands accurately.</a:t>
            </a:r>
          </a:p>
          <a:p>
            <a:pPr marL="804863" lvl="1" indent="-457200">
              <a:spcBef>
                <a:spcPts val="12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Most daily necessities such as foods, sundries, and textiles are MTS-type products.</a:t>
            </a:r>
          </a:p>
          <a:p>
            <a:pPr marL="347663" indent="-347663">
              <a:spcBef>
                <a:spcPts val="1200"/>
              </a:spcBef>
              <a:spcAft>
                <a:spcPts val="12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The challenge of MTS is to </a:t>
            </a:r>
            <a:r>
              <a:rPr lang="en-US" sz="2400" b="1" dirty="0">
                <a:latin typeface="Calibri" panose="020F0502020204030204" pitchFamily="34" charset="0"/>
                <a:cs typeface="Calibri" panose="020F0502020204030204" pitchFamily="34" charset="0"/>
              </a:rPr>
              <a:t>avoid having excess inventory</a:t>
            </a:r>
            <a:r>
              <a:rPr lang="en-US" sz="2400" dirty="0">
                <a:latin typeface="Calibri" panose="020F0502020204030204" pitchFamily="34" charset="0"/>
                <a:cs typeface="Calibri" panose="020F0502020204030204" pitchFamily="34" charset="0"/>
              </a:rPr>
              <a:t>. </a:t>
            </a:r>
          </a:p>
          <a:p>
            <a:pPr marL="804863" lvl="1" indent="-457200">
              <a:spcBef>
                <a:spcPts val="1200"/>
              </a:spcBef>
              <a:spcAft>
                <a:spcPts val="12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Companies that operate with a MTS model tend to </a:t>
            </a:r>
            <a:r>
              <a:rPr lang="en-US" sz="2400" b="1" dirty="0">
                <a:latin typeface="Calibri" panose="020F0502020204030204" pitchFamily="34" charset="0"/>
                <a:cs typeface="Calibri" panose="020F0502020204030204" pitchFamily="34" charset="0"/>
              </a:rPr>
              <a:t>hold more inventory just in case they need it</a:t>
            </a:r>
            <a:r>
              <a:rPr lang="en-US" sz="2400" dirty="0">
                <a:latin typeface="Calibri" panose="020F0502020204030204" pitchFamily="34" charset="0"/>
                <a:cs typeface="Calibri" panose="020F0502020204030204" pitchFamily="34" charset="0"/>
              </a:rPr>
              <a:t>, therefore, they struggle to ensure that inventory levels don’t get out of control. </a:t>
            </a:r>
          </a:p>
        </p:txBody>
      </p:sp>
      <p:sp>
        <p:nvSpPr>
          <p:cNvPr id="5" name="Title 1"/>
          <p:cNvSpPr txBox="1">
            <a:spLocks/>
          </p:cNvSpPr>
          <p:nvPr/>
        </p:nvSpPr>
        <p:spPr bwMode="auto">
          <a:xfrm>
            <a:off x="228600" y="126391"/>
            <a:ext cx="8686800" cy="5854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spAutoFit/>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a:lstStyle>
          <a:p>
            <a:r>
              <a:rPr lang="en-US" sz="3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Make-to-Stock (MTS) </a:t>
            </a:r>
            <a:endParaRPr lang="en-US" sz="2400" i="1" dirty="0">
              <a:solidFill>
                <a:prstClr val="black"/>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03552451"/>
      </p:ext>
    </p:extLst>
  </p:cSld>
  <p:clrMapOvr>
    <a:masterClrMapping/>
  </p:clrMapOvr>
  <p:transition spd="slow">
    <p:pull dir="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28600" y="139700"/>
            <a:ext cx="8439150" cy="482600"/>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Six Sigma History</a:t>
            </a:r>
          </a:p>
        </p:txBody>
      </p:sp>
      <p:sp>
        <p:nvSpPr>
          <p:cNvPr id="22531" name="Content Placeholder 2"/>
          <p:cNvSpPr>
            <a:spLocks noGrp="1"/>
          </p:cNvSpPr>
          <p:nvPr>
            <p:ph idx="1"/>
          </p:nvPr>
        </p:nvSpPr>
        <p:spPr>
          <a:xfrm>
            <a:off x="228600" y="914400"/>
            <a:ext cx="8686800" cy="2751667"/>
          </a:xfrm>
        </p:spPr>
        <p:txBody>
          <a:bodyPr>
            <a:noAutofit/>
          </a:bodyPr>
          <a:lstStyle/>
          <a:p>
            <a:pPr marL="0" lvl="1" indent="0">
              <a:spcBef>
                <a:spcPts val="600"/>
              </a:spcBef>
              <a:spcAft>
                <a:spcPts val="600"/>
              </a:spcAft>
              <a:buClr>
                <a:srgbClr val="923222"/>
              </a:buClr>
              <a:buSzPct val="115000"/>
              <a:buNone/>
            </a:pPr>
            <a:r>
              <a:rPr lang="en-US" sz="2800" kern="1200" dirty="0">
                <a:latin typeface="Calibri" panose="020F0502020204030204" pitchFamily="34" charset="0"/>
                <a:ea typeface="ＭＳ Ｐゴシック" panose="020B0600070205080204" pitchFamily="34" charset="-128"/>
                <a:cs typeface="Times New Roman" panose="02020603050405020304" pitchFamily="18" charset="0"/>
              </a:rPr>
              <a:t>The concept of Six Sigma was originated by </a:t>
            </a:r>
            <a:r>
              <a:rPr 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Motorola</a:t>
            </a:r>
            <a:r>
              <a:rPr lang="en-US" sz="2800" u="sng" kern="12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cs typeface="Times New Roman" panose="02020603050405020304" pitchFamily="18" charset="0"/>
              </a:rPr>
              <a:t>  </a:t>
            </a:r>
          </a:p>
          <a:p>
            <a:pPr marL="635001" lvl="2" indent="-347663">
              <a:lnSpc>
                <a:spcPct val="90000"/>
              </a:lnSpc>
              <a:spcBef>
                <a:spcPts val="600"/>
              </a:spcBef>
              <a:spcAft>
                <a:spcPts val="600"/>
              </a:spcAft>
              <a:buClr>
                <a:srgbClr val="923222"/>
              </a:buClr>
              <a:buSzPct val="115000"/>
              <a:buFont typeface="Calibri" panose="020F0502020204030204" pitchFamily="34" charset="0"/>
              <a:buChar char="─"/>
            </a:pP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Motorola developed the concept in the 1980’s, created the methodology, and copyrighted it as well.</a:t>
            </a:r>
          </a:p>
          <a:p>
            <a:pPr marL="635001" lvl="2" indent="-347663">
              <a:lnSpc>
                <a:spcPct val="90000"/>
              </a:lnSpc>
              <a:spcBef>
                <a:spcPts val="600"/>
              </a:spcBef>
              <a:spcAft>
                <a:spcPts val="600"/>
              </a:spcAft>
              <a:buClr>
                <a:srgbClr val="923222"/>
              </a:buClr>
              <a:buSzPct val="115000"/>
              <a:buFont typeface="Calibri" panose="020F0502020204030204" pitchFamily="34" charset="0"/>
              <a:buChar char="─"/>
            </a:pP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Motorola has documented </a:t>
            </a:r>
            <a:r>
              <a:rPr 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&gt;</a:t>
            </a: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 </a:t>
            </a:r>
            <a:r>
              <a:rPr 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$16 Billion </a:t>
            </a: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in savings as a result of Six Sigma.</a:t>
            </a:r>
          </a:p>
          <a:p>
            <a:pPr marL="635001" lvl="2" indent="-347663">
              <a:lnSpc>
                <a:spcPct val="90000"/>
              </a:lnSpc>
              <a:spcBef>
                <a:spcPts val="600"/>
              </a:spcBef>
              <a:spcAft>
                <a:spcPts val="600"/>
              </a:spcAft>
              <a:buClr>
                <a:srgbClr val="923222"/>
              </a:buClr>
              <a:buSzPct val="115000"/>
              <a:buFont typeface="Calibri" panose="020F0502020204030204" pitchFamily="34" charset="0"/>
              <a:buChar char="─"/>
            </a:pP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Thousands of companies globally have adopted Six Sigma.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3824" y="4030134"/>
            <a:ext cx="1644876" cy="209973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
        <p:nvSpPr>
          <p:cNvPr id="6" name="Content Placeholder 2"/>
          <p:cNvSpPr txBox="1">
            <a:spLocks/>
          </p:cNvSpPr>
          <p:nvPr/>
        </p:nvSpPr>
        <p:spPr bwMode="auto">
          <a:xfrm>
            <a:off x="228600" y="4570941"/>
            <a:ext cx="6722533" cy="1931460"/>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lvl="1" indent="-347663">
              <a:spcBef>
                <a:spcPts val="2400"/>
              </a:spcBef>
              <a:spcAft>
                <a:spcPts val="1200"/>
              </a:spcAft>
              <a:buClr>
                <a:srgbClr val="923222"/>
              </a:buClr>
              <a:buSzPct val="115000"/>
              <a:buFont typeface="Wingdings" panose="05000000000000000000" pitchFamily="2" charset="2"/>
              <a:buChar char="§"/>
            </a:pP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Six Sigma became famous when </a:t>
            </a:r>
            <a:r>
              <a:rPr 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Jack Welch </a:t>
            </a: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made it central to his successful business strategy at </a:t>
            </a:r>
            <a:r>
              <a:rPr lang="en-US" sz="2400" b="1" kern="1200" dirty="0">
                <a:latin typeface="Calibri" panose="020F0502020204030204" pitchFamily="34" charset="0"/>
                <a:ea typeface="ＭＳ Ｐゴシック" panose="020B0600070205080204" pitchFamily="34" charset="-128"/>
                <a:cs typeface="Times New Roman" panose="02020603050405020304" pitchFamily="18" charset="0"/>
              </a:rPr>
              <a:t>General Electric </a:t>
            </a:r>
            <a:r>
              <a:rPr lang="en-US" sz="2400" kern="1200" dirty="0">
                <a:latin typeface="Calibri" panose="020F0502020204030204" pitchFamily="34" charset="0"/>
                <a:ea typeface="ＭＳ Ｐゴシック" panose="020B0600070205080204" pitchFamily="34" charset="-128"/>
                <a:cs typeface="Times New Roman" panose="02020603050405020304" pitchFamily="18" charset="0"/>
              </a:rPr>
              <a:t>in 1995</a:t>
            </a:r>
          </a:p>
          <a:p>
            <a:pPr marL="804863" lvl="1" indent="-363538">
              <a:spcBef>
                <a:spcPts val="0"/>
              </a:spcBef>
              <a:spcAft>
                <a:spcPts val="1200"/>
              </a:spcAft>
              <a:buClr>
                <a:srgbClr val="923222"/>
              </a:buClr>
              <a:buSzPct val="115000"/>
            </a:pPr>
            <a:r>
              <a:rPr lang="en-US" sz="2000" kern="0" dirty="0">
                <a:latin typeface="Calibri" panose="020F0502020204030204" pitchFamily="34" charset="0"/>
              </a:rPr>
              <a:t>Reported $200MM in savings in the first year of implementation (1996) alone.</a:t>
            </a:r>
            <a:endParaRPr lang="en-US" sz="1200" i="1" kern="0" dirty="0">
              <a:latin typeface="Calibri" panose="020F0502020204030204" pitchFamily="34" charset="0"/>
            </a:endParaRPr>
          </a:p>
        </p:txBody>
      </p:sp>
      <p:sp>
        <p:nvSpPr>
          <p:cNvPr id="3" name="Rectangle 2"/>
          <p:cNvSpPr/>
          <p:nvPr/>
        </p:nvSpPr>
        <p:spPr>
          <a:xfrm>
            <a:off x="6688667" y="6206924"/>
            <a:ext cx="2226733" cy="523220"/>
          </a:xfrm>
          <a:prstGeom prst="rect">
            <a:avLst/>
          </a:prstGeom>
        </p:spPr>
        <p:txBody>
          <a:bodyPr wrap="square">
            <a:spAutoFit/>
          </a:bodyPr>
          <a:lstStyle/>
          <a:p>
            <a:pPr algn="ctr"/>
            <a:r>
              <a:rPr lang="en-US" sz="1400" b="1" dirty="0">
                <a:latin typeface="Calibri" panose="020F0502020204030204" pitchFamily="34" charset="0"/>
                <a:ea typeface="ＭＳ Ｐゴシック" panose="020B0600070205080204" pitchFamily="34" charset="-128"/>
                <a:cs typeface="Times New Roman" panose="02020603050405020304" pitchFamily="18" charset="0"/>
              </a:rPr>
              <a:t>Chairman and CEO of General Electric 1981 -2001</a:t>
            </a:r>
            <a:endParaRPr lang="en-US" sz="1400" b="1" dirty="0"/>
          </a:p>
        </p:txBody>
      </p:sp>
      <p:sp>
        <p:nvSpPr>
          <p:cNvPr id="7" name="Rectangle 6"/>
          <p:cNvSpPr/>
          <p:nvPr/>
        </p:nvSpPr>
        <p:spPr>
          <a:xfrm>
            <a:off x="228600" y="3698501"/>
            <a:ext cx="6409267" cy="707886"/>
          </a:xfrm>
          <a:prstGeom prst="rect">
            <a:avLst/>
          </a:prstGeom>
        </p:spPr>
        <p:txBody>
          <a:bodyPr wrap="square">
            <a:spAutoFit/>
          </a:bodyPr>
          <a:lstStyle/>
          <a:p>
            <a:pPr marL="1033463" lvl="3" indent="-406400">
              <a:spcBef>
                <a:spcPts val="600"/>
              </a:spcBef>
              <a:spcAft>
                <a:spcPts val="600"/>
              </a:spcAft>
              <a:buClr>
                <a:srgbClr val="923222"/>
              </a:buClr>
              <a:buSzPct val="115000"/>
              <a:buFont typeface="Wingdings" panose="05000000000000000000" pitchFamily="2" charset="2"/>
              <a:buChar char="ü"/>
            </a:pPr>
            <a:r>
              <a:rPr lang="en-US" sz="2000" dirty="0">
                <a:latin typeface="Calibri" panose="020F0502020204030204" pitchFamily="34" charset="0"/>
                <a:ea typeface="ＭＳ Ｐゴシック" panose="020B0600070205080204" pitchFamily="34" charset="-128"/>
                <a:cs typeface="Times New Roman" panose="02020603050405020304" pitchFamily="18" charset="0"/>
              </a:rPr>
              <a:t>This is a direct result of many of America’s leaders openly praising the benefits of Six Sigma. </a:t>
            </a:r>
          </a:p>
        </p:txBody>
      </p:sp>
    </p:spTree>
    <p:extLst>
      <p:ext uri="{BB962C8B-B14F-4D97-AF65-F5344CB8AC3E}">
        <p14:creationId xmlns:p14="http://schemas.microsoft.com/office/powerpoint/2010/main" val="3442237682"/>
      </p:ext>
    </p:extLst>
  </p:cSld>
  <p:clrMapOvr>
    <a:masterClrMapping/>
  </p:clrMapOvr>
  <p:transition spd="slow">
    <p:pull dir="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body" idx="1"/>
          </p:nvPr>
        </p:nvSpPr>
        <p:spPr>
          <a:xfrm>
            <a:off x="228600" y="914400"/>
            <a:ext cx="8686800" cy="5455340"/>
          </a:xfrm>
        </p:spPr>
        <p:txBody>
          <a:bodyPr/>
          <a:lstStyle/>
          <a:p>
            <a:pPr marL="0" lvl="1" indent="0">
              <a:spcBef>
                <a:spcPts val="300"/>
              </a:spcBef>
              <a:spcAft>
                <a:spcPts val="600"/>
              </a:spcAft>
              <a:buClr>
                <a:schemeClr val="bg1">
                  <a:lumMod val="85000"/>
                </a:schemeClr>
              </a:buClr>
              <a:buSzPct val="115000"/>
              <a:buNone/>
              <a:tabLst>
                <a:tab pos="568325" algn="l"/>
              </a:tabLst>
            </a:pPr>
            <a:r>
              <a:rPr lang="en-US" altLang="en-US" sz="2800" b="1"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Strategies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Manufacturing Processes</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Cost of Manufacturing</a:t>
            </a:r>
          </a:p>
          <a:p>
            <a:pPr marL="0" lvl="1" indent="0">
              <a:spcBef>
                <a:spcPts val="1200"/>
              </a:spcBef>
              <a:spcAft>
                <a:spcPts val="600"/>
              </a:spcAft>
              <a:buClr>
                <a:srgbClr val="923222"/>
              </a:buClr>
              <a:buSzPct val="115000"/>
              <a:buNone/>
              <a:tabLst>
                <a:tab pos="568325" algn="l"/>
              </a:tabLst>
            </a:pPr>
            <a:r>
              <a:rPr lang="en-US" altLang="en-US" sz="2800" b="1" kern="1200" dirty="0">
                <a:latin typeface="Calibri" panose="020F0502020204030204" pitchFamily="34" charset="0"/>
                <a:ea typeface="ＭＳ Ｐゴシック" panose="020B0600070205080204" pitchFamily="34" charset="-128"/>
                <a:cs typeface="Times New Roman" panose="02020603050405020304" pitchFamily="18" charset="0"/>
              </a:rPr>
              <a:t>LEAN and Six Sigma</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LEAN</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Elements of LEAN Manufacturing</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Respect for People</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Total Quality Management (TQM)</a:t>
            </a:r>
          </a:p>
          <a:p>
            <a:pPr marL="576263" lvl="2" indent="-347663">
              <a:spcBef>
                <a:spcPts val="300"/>
              </a:spcBef>
              <a:spcAft>
                <a:spcPts val="600"/>
              </a:spcAft>
              <a:buClr>
                <a:schemeClr val="bg1">
                  <a:lumMod val="85000"/>
                </a:schemeClr>
              </a:buClr>
              <a:buSzPct val="100000"/>
              <a:buFont typeface="Wingdings" panose="05000000000000000000" pitchFamily="2" charset="2"/>
              <a:buChar char="§"/>
            </a:pPr>
            <a:r>
              <a:rPr lang="en-US" altLang="en-US" sz="2400" kern="1200" dirty="0">
                <a:solidFill>
                  <a:schemeClr val="bg1">
                    <a:lumMod val="85000"/>
                  </a:schemeClr>
                </a:solidFill>
                <a:latin typeface="Calibri" panose="020F0502020204030204" pitchFamily="34" charset="0"/>
                <a:ea typeface="ＭＳ Ｐゴシック" panose="020B0600070205080204" pitchFamily="34" charset="-128"/>
                <a:cs typeface="Times New Roman" panose="02020603050405020304" pitchFamily="18" charset="0"/>
              </a:rPr>
              <a:t>History and Definition of Six Sigma</a:t>
            </a:r>
          </a:p>
          <a:p>
            <a:pPr marL="576263" lvl="2" indent="-347663">
              <a:spcBef>
                <a:spcPts val="300"/>
              </a:spcBef>
              <a:spcAft>
                <a:spcPts val="600"/>
              </a:spcAft>
              <a:buClr>
                <a:srgbClr val="923222"/>
              </a:buClr>
              <a:buSzPct val="100000"/>
              <a:buFont typeface="Wingdings" panose="05000000000000000000" pitchFamily="2" charset="2"/>
              <a:buChar char="§"/>
            </a:pPr>
            <a:r>
              <a:rPr lang="en-US" altLang="en-US" sz="2400" kern="1200" dirty="0">
                <a:latin typeface="Calibri" panose="020F0502020204030204" pitchFamily="34" charset="0"/>
                <a:ea typeface="ＭＳ Ｐゴシック" panose="020B0600070205080204" pitchFamily="34" charset="-128"/>
                <a:cs typeface="Times New Roman" panose="02020603050405020304" pitchFamily="18" charset="0"/>
              </a:rPr>
              <a:t>Methodology &amp; Technical Tools</a:t>
            </a:r>
          </a:p>
        </p:txBody>
      </p:sp>
      <p:sp>
        <p:nvSpPr>
          <p:cNvPr id="27650" name="Rectangle 2"/>
          <p:cNvSpPr>
            <a:spLocks noGrp="1" noChangeArrowheads="1"/>
          </p:cNvSpPr>
          <p:nvPr>
            <p:ph type="title"/>
          </p:nvPr>
        </p:nvSpPr>
        <p:spPr>
          <a:xfrm>
            <a:off x="228600" y="132598"/>
            <a:ext cx="8439150" cy="496804"/>
          </a:xfrm>
          <a:noFill/>
          <a:ln w="9525">
            <a:noFill/>
            <a:miter lim="800000"/>
            <a:headEnd/>
            <a:tailEnd/>
          </a:ln>
        </p:spPr>
        <p:txBody>
          <a:bodyPr vert="horz" wrap="square" lIns="92075" tIns="46038" rIns="92075" bIns="46038" numCol="1" anchor="ctr" anchorCtr="0" compatLnSpc="1">
            <a:prstTxWarp prst="textNoShape">
              <a:avLst/>
            </a:prstTxWarp>
          </a:bodyPr>
          <a:lstStyle/>
          <a:p>
            <a:pPr>
              <a:lnSpc>
                <a:spcPct val="80000"/>
              </a:lnSpc>
            </a:pPr>
            <a:r>
              <a:rPr lang="en-US" sz="3200" b="1"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Discussion Outline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42" t="15171" r="630" b="15456"/>
          <a:stretch/>
        </p:blipFill>
        <p:spPr>
          <a:xfrm>
            <a:off x="4804361" y="1092198"/>
            <a:ext cx="4111040" cy="1752601"/>
          </a:xfrm>
          <a:prstGeom prst="rect">
            <a:avLst/>
          </a:prstGeom>
        </p:spPr>
      </p:pic>
      <p:grpSp>
        <p:nvGrpSpPr>
          <p:cNvPr id="6" name="Group 5"/>
          <p:cNvGrpSpPr/>
          <p:nvPr/>
        </p:nvGrpSpPr>
        <p:grpSpPr>
          <a:xfrm>
            <a:off x="5675853" y="3581400"/>
            <a:ext cx="3146414" cy="2857500"/>
            <a:chOff x="5768986" y="3733800"/>
            <a:chExt cx="3146414" cy="285750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03" t="29231" r="41821" b="15752"/>
            <a:stretch/>
          </p:blipFill>
          <p:spPr>
            <a:xfrm>
              <a:off x="7191257" y="4618074"/>
              <a:ext cx="1724143" cy="197322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4" t="30506" r="74357" b="15752"/>
            <a:stretch/>
          </p:blipFill>
          <p:spPr>
            <a:xfrm>
              <a:off x="5768986" y="3733800"/>
              <a:ext cx="1736714" cy="1957748"/>
            </a:xfrm>
            <a:prstGeom prst="rect">
              <a:avLst/>
            </a:prstGeom>
          </p:spPr>
        </p:pic>
      </p:grpSp>
    </p:spTree>
    <p:extLst>
      <p:ext uri="{BB962C8B-B14F-4D97-AF65-F5344CB8AC3E}">
        <p14:creationId xmlns:p14="http://schemas.microsoft.com/office/powerpoint/2010/main" val="3898760268"/>
      </p:ext>
    </p:extLst>
  </p:cSld>
  <p:clrMapOvr>
    <a:masterClrMapping/>
  </p:clrMapOvr>
  <p:transition spd="slow">
    <p:pull dir="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0" t="5633" r="1420" b="4884"/>
          <a:stretch/>
        </p:blipFill>
        <p:spPr>
          <a:xfrm>
            <a:off x="1913467" y="2930472"/>
            <a:ext cx="7001933" cy="3660828"/>
          </a:xfrm>
          <a:prstGeom prst="rect">
            <a:avLst/>
          </a:prstGeom>
        </p:spPr>
      </p:pic>
      <p:sp>
        <p:nvSpPr>
          <p:cNvPr id="3" name="Content Placeholder 2"/>
          <p:cNvSpPr>
            <a:spLocks noGrp="1"/>
          </p:cNvSpPr>
          <p:nvPr>
            <p:ph idx="1"/>
          </p:nvPr>
        </p:nvSpPr>
        <p:spPr>
          <a:xfrm>
            <a:off x="228600" y="914400"/>
            <a:ext cx="8686800" cy="2743200"/>
          </a:xfrm>
          <a:ln w="28575">
            <a:noFill/>
          </a:ln>
        </p:spPr>
        <p:txBody>
          <a:bodyPr>
            <a:noAutofit/>
          </a:bodyPr>
          <a:lstStyle/>
          <a:p>
            <a:pPr marL="9525" lvl="1" indent="0">
              <a:spcBef>
                <a:spcPts val="1200"/>
              </a:spcBef>
              <a:spcAft>
                <a:spcPts val="1200"/>
              </a:spcAft>
              <a:buClr>
                <a:srgbClr val="923222"/>
              </a:buClr>
              <a:buNone/>
            </a:pPr>
            <a:r>
              <a:rPr lang="en-US" sz="2800" dirty="0">
                <a:latin typeface="Calibri" panose="020F0502020204030204" pitchFamily="34" charset="0"/>
                <a:cs typeface="Calibri" panose="020F0502020204030204" pitchFamily="34" charset="0"/>
              </a:rPr>
              <a:t>There are three foundational aspects of Six Sigma:</a:t>
            </a:r>
          </a:p>
          <a:p>
            <a:pPr marL="685800" lvl="1" indent="-447675">
              <a:spcBef>
                <a:spcPts val="1200"/>
              </a:spcBef>
              <a:spcAft>
                <a:spcPts val="1200"/>
              </a:spcAft>
              <a:buClr>
                <a:srgbClr val="923222"/>
              </a:buClr>
              <a:buFont typeface="+mj-lt"/>
              <a:buAutoNum type="arabicPeriod"/>
            </a:pPr>
            <a:r>
              <a:rPr lang="en-US" sz="2800" dirty="0">
                <a:latin typeface="Calibri" panose="020F0502020204030204" pitchFamily="34" charset="0"/>
                <a:cs typeface="Calibri" panose="020F0502020204030204" pitchFamily="34" charset="0"/>
              </a:rPr>
              <a:t>Quality is Defined by the Customer </a:t>
            </a:r>
          </a:p>
          <a:p>
            <a:pPr marL="685800" lvl="1" indent="-447675">
              <a:spcBef>
                <a:spcPts val="1200"/>
              </a:spcBef>
              <a:spcAft>
                <a:spcPts val="1200"/>
              </a:spcAft>
              <a:buClr>
                <a:srgbClr val="923222"/>
              </a:buClr>
              <a:buFont typeface="+mj-lt"/>
              <a:buAutoNum type="arabicPeriod"/>
            </a:pPr>
            <a:r>
              <a:rPr lang="en-US" sz="2800" dirty="0">
                <a:latin typeface="Calibri" panose="020F0502020204030204" pitchFamily="34" charset="0"/>
                <a:cs typeface="Calibri" panose="020F0502020204030204" pitchFamily="34" charset="0"/>
              </a:rPr>
              <a:t>The Use of Technical Tools </a:t>
            </a:r>
          </a:p>
          <a:p>
            <a:pPr marL="685800" lvl="1" indent="-447675">
              <a:spcBef>
                <a:spcPts val="1200"/>
              </a:spcBef>
              <a:spcAft>
                <a:spcPts val="1200"/>
              </a:spcAft>
              <a:buClr>
                <a:srgbClr val="923222"/>
              </a:buClr>
              <a:buFont typeface="+mj-lt"/>
              <a:buAutoNum type="arabicPeriod"/>
            </a:pPr>
            <a:r>
              <a:rPr lang="en-US" sz="2800" dirty="0">
                <a:latin typeface="Calibri" panose="020F0502020204030204" pitchFamily="34" charset="0"/>
                <a:cs typeface="Calibri" panose="020F0502020204030204" pitchFamily="34" charset="0"/>
              </a:rPr>
              <a:t>People Involvement</a:t>
            </a:r>
            <a:endParaRPr lang="en-US" sz="2400" dirty="0">
              <a:latin typeface="Calibri" panose="020F0502020204030204" pitchFamily="34" charset="0"/>
              <a:cs typeface="Calibri" panose="020F0502020204030204" pitchFamily="34" charset="0"/>
            </a:endParaRPr>
          </a:p>
        </p:txBody>
      </p:sp>
      <p:sp>
        <p:nvSpPr>
          <p:cNvPr id="6" name="Rounded Rectangle 4"/>
          <p:cNvSpPr/>
          <p:nvPr/>
        </p:nvSpPr>
        <p:spPr>
          <a:xfrm>
            <a:off x="228600" y="170999"/>
            <a:ext cx="8686800" cy="420001"/>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The Foundation of Six Sigma</a:t>
            </a:r>
          </a:p>
        </p:txBody>
      </p:sp>
    </p:spTree>
    <p:extLst>
      <p:ext uri="{BB962C8B-B14F-4D97-AF65-F5344CB8AC3E}">
        <p14:creationId xmlns:p14="http://schemas.microsoft.com/office/powerpoint/2010/main" val="2852778272"/>
      </p:ext>
    </p:extLst>
  </p:cSld>
  <p:clrMapOvr>
    <a:masterClrMapping/>
  </p:clrMapOvr>
  <p:transition spd="slow">
    <p:pull dir="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167" y="3762770"/>
            <a:ext cx="3433233" cy="2828530"/>
          </a:xfrm>
          <a:prstGeom prst="rect">
            <a:avLst/>
          </a:prstGeom>
        </p:spPr>
      </p:pic>
      <p:sp>
        <p:nvSpPr>
          <p:cNvPr id="3" name="Content Placeholder 2"/>
          <p:cNvSpPr>
            <a:spLocks noGrp="1"/>
          </p:cNvSpPr>
          <p:nvPr>
            <p:ph idx="1"/>
          </p:nvPr>
        </p:nvSpPr>
        <p:spPr>
          <a:xfrm>
            <a:off x="228600" y="914400"/>
            <a:ext cx="8686800" cy="4044461"/>
          </a:xfrm>
          <a:ln w="28575">
            <a:noFill/>
          </a:ln>
        </p:spPr>
        <p:txBody>
          <a:bodyPr>
            <a:noAutofit/>
          </a:bodyPr>
          <a:lstStyle/>
          <a:p>
            <a:pPr marL="457200" lvl="1" indent="-457200">
              <a:spcBef>
                <a:spcPts val="600"/>
              </a:spcBef>
              <a:spcAft>
                <a:spcPts val="1200"/>
              </a:spcAft>
              <a:buClr>
                <a:srgbClr val="923222"/>
              </a:buClr>
              <a:buSzPct val="120000"/>
              <a:buFont typeface="Wingdings" panose="05000000000000000000" pitchFamily="2" charset="2"/>
              <a:buChar char="§"/>
            </a:pPr>
            <a:r>
              <a:rPr lang="en-US" sz="2400" dirty="0">
                <a:latin typeface="Calibri" panose="020F0502020204030204" pitchFamily="34" charset="0"/>
                <a:cs typeface="Calibri" panose="020F0502020204030204" pitchFamily="34" charset="0"/>
              </a:rPr>
              <a:t>Quality and excellence are what your customers say they are.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Customers of your products and services define quality</a:t>
            </a:r>
            <a:r>
              <a:rPr lang="en-US" sz="2400" dirty="0">
                <a:latin typeface="Calibri" panose="020F0502020204030204" pitchFamily="34" charset="0"/>
                <a:cs typeface="Calibri" panose="020F0502020204030204" pitchFamily="34" charset="0"/>
              </a:rPr>
              <a:t>!</a:t>
            </a:r>
          </a:p>
          <a:p>
            <a:pPr marL="457200" lvl="1" indent="-457200">
              <a:spcBef>
                <a:spcPts val="600"/>
              </a:spcBef>
              <a:spcAft>
                <a:spcPts val="1200"/>
              </a:spcAft>
              <a:buClr>
                <a:srgbClr val="923222"/>
              </a:buClr>
              <a:buSzPct val="120000"/>
              <a:buFont typeface="Wingdings" panose="05000000000000000000" pitchFamily="2" charset="2"/>
              <a:buChar char="§"/>
            </a:pPr>
            <a:r>
              <a:rPr lang="en-US" sz="2400" dirty="0">
                <a:latin typeface="Calibri" panose="020F0502020204030204" pitchFamily="34" charset="0"/>
                <a:cs typeface="Calibri" panose="020F0502020204030204" pitchFamily="34" charset="0"/>
              </a:rPr>
              <a:t>Customers want quality that is appropriate to the price that they are prepared to pay and the level of competition in the market.</a:t>
            </a:r>
          </a:p>
          <a:p>
            <a:pPr marL="457200" lvl="1" indent="-457200">
              <a:spcBef>
                <a:spcPts val="600"/>
              </a:spcBef>
              <a:spcAft>
                <a:spcPts val="1200"/>
              </a:spcAft>
              <a:buClr>
                <a:srgbClr val="923222"/>
              </a:buClr>
              <a:buSzPct val="120000"/>
              <a:buFont typeface="Wingdings" panose="05000000000000000000" pitchFamily="2" charset="2"/>
              <a:buChar char="§"/>
            </a:pPr>
            <a:r>
              <a:rPr lang="en-US" sz="2400" dirty="0">
                <a:latin typeface="Calibri" panose="020F0502020204030204" pitchFamily="34" charset="0"/>
                <a:cs typeface="Calibri" panose="020F0502020204030204" pitchFamily="34" charset="0"/>
              </a:rPr>
              <a:t>Key aspects of quality for the customer include:</a:t>
            </a:r>
          </a:p>
        </p:txBody>
      </p:sp>
      <p:sp>
        <p:nvSpPr>
          <p:cNvPr id="6" name="Rounded Rectangle 4"/>
          <p:cNvSpPr/>
          <p:nvPr/>
        </p:nvSpPr>
        <p:spPr>
          <a:xfrm>
            <a:off x="228600" y="170999"/>
            <a:ext cx="8686800" cy="420001"/>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eaLnBrk="0" hangingPunct="0">
              <a:lnSpc>
                <a:spcPct val="80000"/>
              </a:lnSpc>
              <a:buFont typeface="+mj-lt"/>
              <a:buAutoNum type="arabicPeriod"/>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Quality is Defined by the Customer </a:t>
            </a:r>
          </a:p>
        </p:txBody>
      </p:sp>
      <p:sp>
        <p:nvSpPr>
          <p:cNvPr id="8" name="Content Placeholder 2"/>
          <p:cNvSpPr txBox="1">
            <a:spLocks/>
          </p:cNvSpPr>
          <p:nvPr/>
        </p:nvSpPr>
        <p:spPr bwMode="auto">
          <a:xfrm>
            <a:off x="228600" y="3396763"/>
            <a:ext cx="6532685" cy="3194537"/>
          </a:xfrm>
          <a:prstGeom prst="rect">
            <a:avLst/>
          </a:prstGeom>
          <a:noFill/>
          <a:ln w="2857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914400" lvl="3" indent="-342900">
              <a:spcBef>
                <a:spcPts val="600"/>
              </a:spcBef>
              <a:spcAft>
                <a:spcPts val="600"/>
              </a:spcAft>
              <a:buClr>
                <a:srgbClr val="923222"/>
              </a:buClr>
              <a:buSzPct val="90000"/>
              <a:buFont typeface="Wingdings" panose="05000000000000000000" pitchFamily="2" charset="2"/>
              <a:buChar char="ü"/>
            </a:pPr>
            <a:r>
              <a:rPr lang="en-US" sz="2000" kern="0" dirty="0">
                <a:solidFill>
                  <a:schemeClr val="tx1"/>
                </a:solidFill>
                <a:latin typeface="Calibri" panose="020F0502020204030204" pitchFamily="34" charset="0"/>
                <a:cs typeface="Calibri" panose="020F0502020204030204" pitchFamily="34" charset="0"/>
              </a:rPr>
              <a:t>Reliable – acceptable level of breakdowns or failure</a:t>
            </a:r>
          </a:p>
          <a:p>
            <a:pPr marL="914400" lvl="3" indent="-342900">
              <a:spcBef>
                <a:spcPts val="600"/>
              </a:spcBef>
              <a:spcAft>
                <a:spcPts val="600"/>
              </a:spcAft>
              <a:buClr>
                <a:srgbClr val="923222"/>
              </a:buClr>
              <a:buSzPct val="90000"/>
              <a:buFont typeface="Wingdings" panose="05000000000000000000" pitchFamily="2" charset="2"/>
              <a:buChar char="ü"/>
            </a:pPr>
            <a:r>
              <a:rPr lang="en-US" sz="2000" kern="0" dirty="0">
                <a:solidFill>
                  <a:schemeClr val="tx1"/>
                </a:solidFill>
                <a:latin typeface="Calibri" panose="020F0502020204030204" pitchFamily="34" charset="0"/>
                <a:cs typeface="Calibri" panose="020F0502020204030204" pitchFamily="34" charset="0"/>
              </a:rPr>
              <a:t>Good functionality – it does the job well</a:t>
            </a:r>
          </a:p>
          <a:p>
            <a:pPr marL="914400" lvl="3" indent="-342900">
              <a:spcBef>
                <a:spcPts val="600"/>
              </a:spcBef>
              <a:spcAft>
                <a:spcPts val="600"/>
              </a:spcAft>
              <a:buClr>
                <a:srgbClr val="923222"/>
              </a:buClr>
              <a:buSzPct val="90000"/>
              <a:buFont typeface="Wingdings" panose="05000000000000000000" pitchFamily="2" charset="2"/>
              <a:buChar char="ü"/>
            </a:pPr>
            <a:r>
              <a:rPr lang="en-US" sz="2000" kern="0" dirty="0">
                <a:solidFill>
                  <a:schemeClr val="tx1"/>
                </a:solidFill>
                <a:latin typeface="Calibri" panose="020F0502020204030204" pitchFamily="34" charset="0"/>
                <a:cs typeface="Calibri" panose="020F0502020204030204" pitchFamily="34" charset="0"/>
              </a:rPr>
              <a:t>Durable – lasts as long as it should</a:t>
            </a:r>
          </a:p>
          <a:p>
            <a:pPr marL="914400" lvl="3" indent="-342900">
              <a:spcBef>
                <a:spcPts val="600"/>
              </a:spcBef>
              <a:spcAft>
                <a:spcPts val="600"/>
              </a:spcAft>
              <a:buClr>
                <a:srgbClr val="923222"/>
              </a:buClr>
              <a:buSzPct val="90000"/>
              <a:buFont typeface="Wingdings" panose="05000000000000000000" pitchFamily="2" charset="2"/>
              <a:buChar char="ü"/>
            </a:pPr>
            <a:r>
              <a:rPr lang="en-US" sz="2000" kern="0" dirty="0">
                <a:solidFill>
                  <a:schemeClr val="tx1"/>
                </a:solidFill>
                <a:latin typeface="Calibri" panose="020F0502020204030204" pitchFamily="34" charset="0"/>
                <a:cs typeface="Calibri" panose="020F0502020204030204" pitchFamily="34" charset="0"/>
              </a:rPr>
              <a:t>Good design – looks and style</a:t>
            </a:r>
          </a:p>
          <a:p>
            <a:pPr marL="914400" lvl="3" indent="-342900">
              <a:spcBef>
                <a:spcPts val="600"/>
              </a:spcBef>
              <a:spcAft>
                <a:spcPts val="600"/>
              </a:spcAft>
              <a:buClr>
                <a:srgbClr val="923222"/>
              </a:buClr>
              <a:buSzPct val="90000"/>
              <a:buFont typeface="Wingdings" panose="05000000000000000000" pitchFamily="2" charset="2"/>
              <a:buChar char="ü"/>
            </a:pPr>
            <a:r>
              <a:rPr lang="en-US" sz="2000" kern="0" dirty="0">
                <a:solidFill>
                  <a:schemeClr val="tx1"/>
                </a:solidFill>
                <a:latin typeface="Calibri" panose="020F0502020204030204" pitchFamily="34" charset="0"/>
                <a:cs typeface="Calibri" panose="020F0502020204030204" pitchFamily="34" charset="0"/>
              </a:rPr>
              <a:t>Good after sales service</a:t>
            </a:r>
          </a:p>
          <a:p>
            <a:pPr marL="914400" lvl="3" indent="-342900">
              <a:spcBef>
                <a:spcPts val="600"/>
              </a:spcBef>
              <a:spcAft>
                <a:spcPts val="600"/>
              </a:spcAft>
              <a:buClr>
                <a:srgbClr val="923222"/>
              </a:buClr>
              <a:buSzPct val="90000"/>
              <a:buFont typeface="Wingdings" panose="05000000000000000000" pitchFamily="2" charset="2"/>
              <a:buChar char="ü"/>
            </a:pPr>
            <a:r>
              <a:rPr lang="en-US" sz="2000" kern="0" dirty="0">
                <a:solidFill>
                  <a:schemeClr val="tx1"/>
                </a:solidFill>
                <a:latin typeface="Calibri" panose="020F0502020204030204" pitchFamily="34" charset="0"/>
                <a:cs typeface="Calibri" panose="020F0502020204030204" pitchFamily="34" charset="0"/>
              </a:rPr>
              <a:t>Value for money</a:t>
            </a:r>
          </a:p>
          <a:p>
            <a:pPr marL="914400" lvl="3" indent="-342900">
              <a:spcBef>
                <a:spcPts val="600"/>
              </a:spcBef>
              <a:spcAft>
                <a:spcPts val="600"/>
              </a:spcAft>
              <a:buClr>
                <a:srgbClr val="923222"/>
              </a:buClr>
              <a:buSzPct val="90000"/>
              <a:buFont typeface="Wingdings" panose="05000000000000000000" pitchFamily="2" charset="2"/>
              <a:buChar char="ü"/>
            </a:pPr>
            <a:r>
              <a:rPr lang="en-US" sz="2000" kern="0" dirty="0">
                <a:solidFill>
                  <a:schemeClr val="tx1"/>
                </a:solidFill>
                <a:latin typeface="Calibri" panose="020F0502020204030204" pitchFamily="34" charset="0"/>
                <a:cs typeface="Calibri" panose="020F0502020204030204" pitchFamily="34" charset="0"/>
              </a:rPr>
              <a:t>Consistency</a:t>
            </a:r>
          </a:p>
        </p:txBody>
      </p:sp>
    </p:spTree>
    <p:extLst>
      <p:ext uri="{BB962C8B-B14F-4D97-AF65-F5344CB8AC3E}">
        <p14:creationId xmlns:p14="http://schemas.microsoft.com/office/powerpoint/2010/main" val="3845961651"/>
      </p:ext>
    </p:extLst>
  </p:cSld>
  <p:clrMapOvr>
    <a:masterClrMapping/>
  </p:clrMapOvr>
  <p:transition spd="slow">
    <p:pull dir="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635" y="3846759"/>
            <a:ext cx="3805765" cy="2744541"/>
          </a:xfrm>
          <a:prstGeom prst="rect">
            <a:avLst/>
          </a:prstGeom>
        </p:spPr>
      </p:pic>
      <p:sp>
        <p:nvSpPr>
          <p:cNvPr id="3" name="Content Placeholder 2"/>
          <p:cNvSpPr>
            <a:spLocks noGrp="1"/>
          </p:cNvSpPr>
          <p:nvPr>
            <p:ph idx="1"/>
          </p:nvPr>
        </p:nvSpPr>
        <p:spPr>
          <a:xfrm>
            <a:off x="228600" y="914400"/>
            <a:ext cx="8686800" cy="5524500"/>
          </a:xfrm>
          <a:ln w="28575">
            <a:noFill/>
          </a:ln>
        </p:spPr>
        <p:txBody>
          <a:bodyPr>
            <a:noAutofit/>
          </a:bodyPr>
          <a:lstStyle/>
          <a:p>
            <a:pPr marL="457200" lvl="1" indent="-457200">
              <a:spcBef>
                <a:spcPts val="1200"/>
              </a:spcBef>
              <a:spcAft>
                <a:spcPts val="1200"/>
              </a:spcAft>
              <a:buClr>
                <a:srgbClr val="923222"/>
              </a:buClr>
              <a:buSzPct val="120000"/>
              <a:buFont typeface="Wingdings" panose="05000000000000000000" pitchFamily="2" charset="2"/>
              <a:buChar char="§"/>
            </a:pPr>
            <a:r>
              <a:rPr lang="en-US" sz="2800" dirty="0">
                <a:latin typeface="Calibri" panose="020F0502020204030204" pitchFamily="34" charset="0"/>
                <a:cs typeface="Calibri" panose="020F0502020204030204" pitchFamily="34" charset="0"/>
              </a:rPr>
              <a:t>Six Sigma provides a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statistical approach</a:t>
            </a:r>
            <a:r>
              <a:rPr lang="en-US" sz="28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for solving any problem and thereby improves the quality level of the product as well as the company.</a:t>
            </a:r>
          </a:p>
          <a:p>
            <a:pPr marL="457200" lvl="1" indent="-457200">
              <a:spcBef>
                <a:spcPts val="1200"/>
              </a:spcBef>
              <a:spcAft>
                <a:spcPts val="1200"/>
              </a:spcAft>
              <a:buClr>
                <a:srgbClr val="923222"/>
              </a:buClr>
              <a:buSzPct val="120000"/>
              <a:buFont typeface="Wingdings" panose="05000000000000000000" pitchFamily="2" charset="2"/>
              <a:buChar char="§"/>
            </a:pPr>
            <a:r>
              <a:rPr lang="en-US" sz="2800" dirty="0">
                <a:latin typeface="Calibri" panose="020F0502020204030204" pitchFamily="34" charset="0"/>
                <a:cs typeface="Calibri" panose="020F0502020204030204" pitchFamily="34" charset="0"/>
              </a:rPr>
              <a:t>Six Sigma is concerned with the permanent fix to quality problems and seeks to identify and correct the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root cause</a:t>
            </a:r>
            <a:r>
              <a:rPr lang="en-US" sz="28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of the problem through the use of Root Cause Analysis.</a:t>
            </a:r>
          </a:p>
        </p:txBody>
      </p:sp>
      <p:sp>
        <p:nvSpPr>
          <p:cNvPr id="6" name="Rounded Rectangle 4"/>
          <p:cNvSpPr/>
          <p:nvPr/>
        </p:nvSpPr>
        <p:spPr>
          <a:xfrm>
            <a:off x="228600" y="170999"/>
            <a:ext cx="8686800" cy="420001"/>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eaLnBrk="0" hangingPunct="0">
              <a:lnSpc>
                <a:spcPct val="80000"/>
              </a:lnSpc>
              <a:buFont typeface="+mj-lt"/>
              <a:buAutoNum type="arabicPeriod" startAt="2"/>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The Use of Technical Tools </a:t>
            </a:r>
          </a:p>
        </p:txBody>
      </p:sp>
      <p:sp>
        <p:nvSpPr>
          <p:cNvPr id="13" name="Content Placeholder 2"/>
          <p:cNvSpPr txBox="1">
            <a:spLocks/>
          </p:cNvSpPr>
          <p:nvPr/>
        </p:nvSpPr>
        <p:spPr bwMode="auto">
          <a:xfrm>
            <a:off x="228600" y="4534225"/>
            <a:ext cx="4484077" cy="1477108"/>
          </a:xfrm>
          <a:prstGeom prst="rect">
            <a:avLst/>
          </a:prstGeom>
          <a:noFill/>
          <a:ln w="2857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57200" lvl="1" indent="-457200">
              <a:spcBef>
                <a:spcPts val="1200"/>
              </a:spcBef>
              <a:spcAft>
                <a:spcPts val="1200"/>
              </a:spcAft>
              <a:buClr>
                <a:srgbClr val="923222"/>
              </a:buClr>
              <a:buSzPct val="120000"/>
              <a:buFont typeface="Wingdings" panose="05000000000000000000" pitchFamily="2" charset="2"/>
              <a:buChar char="§"/>
            </a:pPr>
            <a:r>
              <a:rPr lang="en-US" sz="2800" kern="0" dirty="0">
                <a:latin typeface="Calibri" panose="020F0502020204030204" pitchFamily="34" charset="0"/>
                <a:cs typeface="Calibri" panose="020F0502020204030204" pitchFamily="34" charset="0"/>
              </a:rPr>
              <a:t>All employees should be trained to use the </a:t>
            </a:r>
            <a:r>
              <a:rPr lang="en-US" sz="2800" b="1" kern="0" dirty="0">
                <a:latin typeface="Calibri" panose="020F0502020204030204" pitchFamily="34" charset="0"/>
                <a:cs typeface="Calibri" panose="020F0502020204030204" pitchFamily="34" charset="0"/>
              </a:rPr>
              <a:t>Seven Tools of Quality Control</a:t>
            </a:r>
            <a:r>
              <a:rPr lang="en-US" sz="2800" kern="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191556327"/>
      </p:ext>
    </p:extLst>
  </p:cSld>
  <p:clrMapOvr>
    <a:masterClrMapping/>
  </p:clrMapOvr>
  <p:transition spd="slow">
    <p:pull dir="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Root Cause Analysis</a:t>
            </a:r>
          </a:p>
        </p:txBody>
      </p:sp>
      <p:sp>
        <p:nvSpPr>
          <p:cNvPr id="7" name="Content Placeholder 2"/>
          <p:cNvSpPr>
            <a:spLocks noGrp="1"/>
          </p:cNvSpPr>
          <p:nvPr>
            <p:ph idx="1"/>
          </p:nvPr>
        </p:nvSpPr>
        <p:spPr>
          <a:xfrm>
            <a:off x="228600" y="914400"/>
            <a:ext cx="8763000" cy="3276600"/>
          </a:xfrm>
          <a:ln w="28575">
            <a:noFill/>
          </a:ln>
        </p:spPr>
        <p:txBody>
          <a:bodyPr>
            <a:noAutofit/>
          </a:bodyPr>
          <a:lstStyle/>
          <a:p>
            <a:pPr marL="0" lvl="1" indent="0">
              <a:spcBef>
                <a:spcPts val="600"/>
              </a:spcBef>
              <a:spcAft>
                <a:spcPts val="1200"/>
              </a:spcAft>
              <a:buClr>
                <a:srgbClr val="923222"/>
              </a:buClr>
              <a:buSzPct val="120000"/>
              <a:buNone/>
            </a:pPr>
            <a:r>
              <a:rPr lang="en-US" sz="2400" dirty="0">
                <a:latin typeface="Calibri" panose="020F0502020204030204" pitchFamily="34" charset="0"/>
                <a:cs typeface="Calibri" panose="020F0502020204030204" pitchFamily="34" charset="0"/>
              </a:rPr>
              <a:t>Root Cause Analysis (RCA) is a collective term that describes a wide range of approaches, tools, and techniques used to uncover causes of problems.</a:t>
            </a:r>
          </a:p>
          <a:p>
            <a:pPr marL="457200" lvl="1" indent="-457200">
              <a:spcBef>
                <a:spcPts val="600"/>
              </a:spcBef>
              <a:spcAft>
                <a:spcPts val="1200"/>
              </a:spcAft>
              <a:buClr>
                <a:srgbClr val="923222"/>
              </a:buClr>
              <a:buSzPct val="120000"/>
              <a:buFont typeface="Wingdings" panose="05000000000000000000" pitchFamily="2" charset="2"/>
              <a:buChar char="§"/>
            </a:pPr>
            <a:r>
              <a:rPr lang="en-US" sz="2000" dirty="0">
                <a:latin typeface="Calibri" panose="020F0502020204030204" pitchFamily="34" charset="0"/>
                <a:cs typeface="Calibri" panose="020F0502020204030204" pitchFamily="34" charset="0"/>
              </a:rPr>
              <a:t>The root cause is the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core issue</a:t>
            </a:r>
            <a:r>
              <a:rPr lang="en-US" sz="20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that sets in motion the entire cause-and-effect reaction that ultimately leads to the problem(s).</a:t>
            </a:r>
          </a:p>
          <a:p>
            <a:pPr marL="457200" lvl="1" indent="-457200">
              <a:spcBef>
                <a:spcPts val="600"/>
              </a:spcBef>
              <a:spcAft>
                <a:spcPts val="1200"/>
              </a:spcAft>
              <a:buClr>
                <a:srgbClr val="923222"/>
              </a:buClr>
              <a:buSzPct val="120000"/>
              <a:buFont typeface="Wingdings" panose="05000000000000000000" pitchFamily="2" charset="2"/>
              <a:buChar char="§"/>
            </a:pPr>
            <a:r>
              <a:rPr lang="en-US" sz="2000" dirty="0">
                <a:latin typeface="Calibri" panose="020F0502020204030204" pitchFamily="34" charset="0"/>
                <a:cs typeface="Calibri" panose="020F0502020204030204" pitchFamily="34" charset="0"/>
              </a:rPr>
              <a:t>Some root cause analysis approaches are geared more toward identifying true root causes than others, some are more general problem-solving techniques, and others offer support for the core activity of root cause analysis.</a:t>
            </a:r>
          </a:p>
        </p:txBody>
      </p:sp>
      <p:sp>
        <p:nvSpPr>
          <p:cNvPr id="9" name="Content Placeholder 2"/>
          <p:cNvSpPr txBox="1">
            <a:spLocks/>
          </p:cNvSpPr>
          <p:nvPr/>
        </p:nvSpPr>
        <p:spPr bwMode="auto">
          <a:xfrm>
            <a:off x="228599" y="4275667"/>
            <a:ext cx="4436533" cy="1964266"/>
          </a:xfrm>
          <a:prstGeom prst="rect">
            <a:avLst/>
          </a:prstGeom>
          <a:noFill/>
          <a:ln w="2857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57200" lvl="1" indent="-457200">
              <a:spcBef>
                <a:spcPts val="600"/>
              </a:spcBef>
              <a:spcAft>
                <a:spcPts val="1200"/>
              </a:spcAft>
              <a:buClr>
                <a:srgbClr val="923222"/>
              </a:buClr>
              <a:buSzPct val="120000"/>
              <a:buFont typeface="Wingdings" panose="05000000000000000000" pitchFamily="2" charset="2"/>
              <a:buChar char="§"/>
            </a:pPr>
            <a:r>
              <a:rPr lang="en-US" sz="2000" kern="0" dirty="0">
                <a:latin typeface="Calibri" panose="020F0502020204030204" pitchFamily="34" charset="0"/>
                <a:cs typeface="Calibri" panose="020F0502020204030204" pitchFamily="34" charset="0"/>
              </a:rPr>
              <a:t>Next, we will examine some of the essential techniques and tools in the RCA toolbox, such as the </a:t>
            </a:r>
            <a:r>
              <a:rPr lang="en-US" sz="2000" b="1" kern="0" dirty="0">
                <a:latin typeface="Calibri" panose="020F0502020204030204" pitchFamily="34" charset="0"/>
                <a:cs typeface="Calibri" panose="020F0502020204030204" pitchFamily="34" charset="0"/>
              </a:rPr>
              <a:t>Seven Tools of Quality Control</a:t>
            </a:r>
            <a:r>
              <a:rPr lang="en-US" sz="2000" kern="0" dirty="0">
                <a:latin typeface="Calibri" panose="020F0502020204030204" pitchFamily="34" charset="0"/>
                <a:cs typeface="Calibri" panose="020F0502020204030204" pitchFamily="34" charset="0"/>
              </a:rPr>
              <a:t>, </a:t>
            </a:r>
            <a:r>
              <a:rPr lang="en-US" sz="2000" b="1" kern="0" dirty="0">
                <a:latin typeface="Calibri" panose="020F0502020204030204" pitchFamily="34" charset="0"/>
                <a:cs typeface="Calibri" panose="020F0502020204030204" pitchFamily="34" charset="0"/>
              </a:rPr>
              <a:t>DMADV</a:t>
            </a:r>
            <a:r>
              <a:rPr lang="en-US" sz="2000" kern="0" dirty="0">
                <a:latin typeface="Calibri" panose="020F0502020204030204" pitchFamily="34" charset="0"/>
                <a:cs typeface="Calibri" panose="020F0502020204030204" pitchFamily="34" charset="0"/>
              </a:rPr>
              <a:t>, </a:t>
            </a:r>
            <a:r>
              <a:rPr lang="en-US" sz="2000" b="1" kern="0" dirty="0">
                <a:latin typeface="Calibri" panose="020F0502020204030204" pitchFamily="34" charset="0"/>
                <a:cs typeface="Calibri" panose="020F0502020204030204" pitchFamily="34" charset="0"/>
              </a:rPr>
              <a:t>DMAIC</a:t>
            </a:r>
            <a:r>
              <a:rPr lang="en-US" sz="2000" kern="0" dirty="0">
                <a:latin typeface="Calibri" panose="020F0502020204030204" pitchFamily="34" charset="0"/>
                <a:cs typeface="Calibri" panose="020F0502020204030204" pitchFamily="34" charset="0"/>
              </a:rPr>
              <a:t>, and the </a:t>
            </a:r>
            <a:r>
              <a:rPr lang="en-US" sz="2000" b="1" kern="0" dirty="0">
                <a:latin typeface="Calibri" panose="020F0502020204030204" pitchFamily="34" charset="0"/>
                <a:cs typeface="Calibri" panose="020F0502020204030204" pitchFamily="34" charset="0"/>
              </a:rPr>
              <a:t>5 Why’s / 5 How’s Technique </a:t>
            </a:r>
            <a:r>
              <a:rPr lang="en-US" sz="2000" kern="0" dirty="0">
                <a:latin typeface="Calibri" panose="020F0502020204030204" pitchFamily="34" charset="0"/>
                <a:cs typeface="Calibri" panose="020F0502020204030204" pitchFamily="34" charset="0"/>
              </a:rPr>
              <a:t>used to address a specific problem. </a:t>
            </a:r>
          </a:p>
        </p:txBody>
      </p:sp>
      <p:grpSp>
        <p:nvGrpSpPr>
          <p:cNvPr id="11" name="Group 10"/>
          <p:cNvGrpSpPr/>
          <p:nvPr/>
        </p:nvGrpSpPr>
        <p:grpSpPr>
          <a:xfrm>
            <a:off x="4851401" y="4133850"/>
            <a:ext cx="4063999" cy="2247900"/>
            <a:chOff x="4851401" y="4191000"/>
            <a:chExt cx="4063999" cy="224790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000" t="13333" r="3112"/>
            <a:stretch/>
          </p:blipFill>
          <p:spPr>
            <a:xfrm>
              <a:off x="4851401" y="4563208"/>
              <a:ext cx="4063999" cy="1875692"/>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sp>
          <p:nvSpPr>
            <p:cNvPr id="10" name="TextBox 9"/>
            <p:cNvSpPr txBox="1"/>
            <p:nvPr/>
          </p:nvSpPr>
          <p:spPr>
            <a:xfrm>
              <a:off x="5465419" y="4191000"/>
              <a:ext cx="2861361" cy="369332"/>
            </a:xfrm>
            <a:prstGeom prst="rect">
              <a:avLst/>
            </a:prstGeom>
            <a:noFill/>
          </p:spPr>
          <p:txBody>
            <a:bodyPr wrap="none" rtlCol="0">
              <a:spAutoFit/>
            </a:bodyPr>
            <a:lstStyle/>
            <a:p>
              <a:r>
                <a:rPr lang="en-US" sz="1800" b="1" dirty="0">
                  <a:solidFill>
                    <a:srgbClr val="923222"/>
                  </a:solidFill>
                  <a:effectLst>
                    <a:outerShdw blurRad="38100" dist="38100" dir="2700000" algn="tl">
                      <a:srgbClr val="000000">
                        <a:alpha val="43137"/>
                      </a:srgbClr>
                    </a:outerShdw>
                  </a:effectLst>
                  <a:latin typeface="Calibri" panose="020F0502020204030204" pitchFamily="34" charset="0"/>
                </a:rPr>
                <a:t>Root Cause Analysis Process</a:t>
              </a:r>
            </a:p>
          </p:txBody>
        </p:sp>
      </p:grpSp>
    </p:spTree>
    <p:extLst>
      <p:ext uri="{BB962C8B-B14F-4D97-AF65-F5344CB8AC3E}">
        <p14:creationId xmlns:p14="http://schemas.microsoft.com/office/powerpoint/2010/main" val="964152356"/>
      </p:ext>
    </p:extLst>
  </p:cSld>
  <p:clrMapOvr>
    <a:masterClrMapping/>
  </p:clrMapOvr>
  <p:transition spd="slow">
    <p:pull dir="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599" y="939800"/>
            <a:ext cx="8771467" cy="5613400"/>
          </a:xfrm>
          <a:ln>
            <a:noFill/>
          </a:ln>
        </p:spPr>
        <p:txBody>
          <a:bodyPr>
            <a:noAutofit/>
          </a:bodyPr>
          <a:lstStyle/>
          <a:p>
            <a:pPr marL="0" lvl="1" indent="0">
              <a:spcBef>
                <a:spcPts val="1200"/>
              </a:spcBef>
              <a:spcAft>
                <a:spcPts val="1200"/>
              </a:spcAft>
              <a:buNone/>
            </a:pPr>
            <a:r>
              <a:rPr lang="en-US" sz="2800" kern="1200" dirty="0">
                <a:latin typeface="Calibri" panose="020F0502020204030204" pitchFamily="34" charset="0"/>
                <a:ea typeface="+mn-ea"/>
                <a:cs typeface="Arial" panose="020B0604020202020204" pitchFamily="34" charset="0"/>
              </a:rPr>
              <a:t>The </a:t>
            </a:r>
            <a:r>
              <a:rPr lang="en-US" sz="2800" b="1" u="sng"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Seven Tools of Quality Control</a:t>
            </a:r>
            <a:r>
              <a:rPr lang="en-US" sz="2800" b="1" kern="1200" dirty="0">
                <a:solidFill>
                  <a:srgbClr val="923222"/>
                </a:solidFill>
                <a:effectLst>
                  <a:outerShdw blurRad="38100" dist="38100" dir="2700000" algn="tl">
                    <a:srgbClr val="000000">
                      <a:alpha val="43137"/>
                    </a:srgbClr>
                  </a:outerShdw>
                </a:effectLst>
                <a:latin typeface="Calibri" panose="020F0502020204030204" pitchFamily="34" charset="0"/>
                <a:ea typeface="+mn-ea"/>
                <a:cs typeface="Arial" panose="020B0604020202020204" pitchFamily="34" charset="0"/>
              </a:rPr>
              <a:t> </a:t>
            </a:r>
            <a:r>
              <a:rPr lang="en-US" sz="2800" kern="1200" dirty="0">
                <a:latin typeface="Calibri" panose="020F0502020204030204" pitchFamily="34" charset="0"/>
                <a:ea typeface="+mn-ea"/>
                <a:cs typeface="Arial" panose="020B0604020202020204" pitchFamily="34" charset="0"/>
              </a:rPr>
              <a:t>are u</a:t>
            </a:r>
            <a:r>
              <a:rPr lang="en-US" sz="2800" dirty="0">
                <a:latin typeface="Calibri" panose="020F0502020204030204" pitchFamily="34" charset="0"/>
                <a:ea typeface="ＭＳ Ｐゴシック" panose="020B0600070205080204" pitchFamily="34" charset="-128"/>
              </a:rPr>
              <a:t>sed by workers to identify and correct quality problems.</a:t>
            </a:r>
          </a:p>
          <a:p>
            <a:pPr marL="576263" lvl="1" indent="-461963">
              <a:spcBef>
                <a:spcPts val="1200"/>
              </a:spcBef>
              <a:spcAft>
                <a:spcPts val="1000"/>
              </a:spcAft>
              <a:buClr>
                <a:srgbClr val="923222"/>
              </a:buClr>
              <a:buSzPct val="110000"/>
              <a:buFont typeface="+mj-lt"/>
              <a:buAutoNum type="arabicPeriod"/>
            </a:pPr>
            <a:r>
              <a:rPr lang="en-US" sz="2400" dirty="0">
                <a:latin typeface="Calibri" panose="020F0502020204030204" pitchFamily="34" charset="0"/>
                <a:cs typeface="Arial" panose="020B0604020202020204" pitchFamily="34" charset="0"/>
              </a:rPr>
              <a:t>Check Sheets</a:t>
            </a:r>
          </a:p>
          <a:p>
            <a:pPr marL="576263" lvl="1" indent="-461963">
              <a:spcBef>
                <a:spcPts val="1200"/>
              </a:spcBef>
              <a:spcAft>
                <a:spcPts val="1000"/>
              </a:spcAft>
              <a:buClr>
                <a:srgbClr val="923222"/>
              </a:buClr>
              <a:buSzPct val="110000"/>
              <a:buFont typeface="+mj-lt"/>
              <a:buAutoNum type="arabicPeriod"/>
            </a:pPr>
            <a:r>
              <a:rPr lang="en-US" sz="2400" dirty="0">
                <a:latin typeface="Calibri" panose="020F0502020204030204" pitchFamily="34" charset="0"/>
                <a:cs typeface="Arial" panose="020B0604020202020204" pitchFamily="34" charset="0"/>
              </a:rPr>
              <a:t>Histograms</a:t>
            </a:r>
          </a:p>
          <a:p>
            <a:pPr marL="576263" lvl="1" indent="-461963">
              <a:spcBef>
                <a:spcPts val="1200"/>
              </a:spcBef>
              <a:spcAft>
                <a:spcPts val="1000"/>
              </a:spcAft>
              <a:buClr>
                <a:srgbClr val="923222"/>
              </a:buClr>
              <a:buSzPct val="110000"/>
              <a:buFont typeface="+mj-lt"/>
              <a:buAutoNum type="arabicPeriod"/>
            </a:pPr>
            <a:r>
              <a:rPr lang="en-US" sz="2400" dirty="0">
                <a:latin typeface="Calibri" panose="020F0502020204030204" pitchFamily="34" charset="0"/>
                <a:cs typeface="Arial" panose="020B0604020202020204" pitchFamily="34" charset="0"/>
              </a:rPr>
              <a:t>Pareto Analysis</a:t>
            </a:r>
          </a:p>
          <a:p>
            <a:pPr marL="576263" lvl="1" indent="-461963">
              <a:spcBef>
                <a:spcPts val="1200"/>
              </a:spcBef>
              <a:spcAft>
                <a:spcPts val="1000"/>
              </a:spcAft>
              <a:buClr>
                <a:srgbClr val="923222"/>
              </a:buClr>
              <a:buSzPct val="110000"/>
              <a:buFont typeface="+mj-lt"/>
              <a:buAutoNum type="arabicPeriod"/>
            </a:pPr>
            <a:r>
              <a:rPr lang="en-US" sz="2400" dirty="0">
                <a:latin typeface="Calibri" panose="020F0502020204030204" pitchFamily="34" charset="0"/>
                <a:cs typeface="Arial" panose="020B0604020202020204" pitchFamily="34" charset="0"/>
              </a:rPr>
              <a:t>Cause &amp; Effect Diagrams </a:t>
            </a:r>
          </a:p>
          <a:p>
            <a:pPr marL="576263" lvl="1" indent="-461963">
              <a:spcBef>
                <a:spcPts val="1200"/>
              </a:spcBef>
              <a:spcAft>
                <a:spcPts val="1000"/>
              </a:spcAft>
              <a:buClr>
                <a:srgbClr val="923222"/>
              </a:buClr>
              <a:buSzPct val="110000"/>
              <a:buFont typeface="+mj-lt"/>
              <a:buAutoNum type="arabicPeriod"/>
            </a:pPr>
            <a:r>
              <a:rPr lang="en-US" sz="2400" dirty="0">
                <a:latin typeface="Calibri" panose="020F0502020204030204" pitchFamily="34" charset="0"/>
                <a:cs typeface="Arial" panose="020B0604020202020204" pitchFamily="34" charset="0"/>
              </a:rPr>
              <a:t>Flow Diagram</a:t>
            </a:r>
            <a:endParaRPr lang="en-US" sz="2000" dirty="0">
              <a:latin typeface="Calibri" panose="020F0502020204030204" pitchFamily="34" charset="0"/>
              <a:cs typeface="Arial" panose="020B0604020202020204" pitchFamily="34" charset="0"/>
            </a:endParaRPr>
          </a:p>
          <a:p>
            <a:pPr marL="576263" lvl="1" indent="-461963">
              <a:spcBef>
                <a:spcPts val="1200"/>
              </a:spcBef>
              <a:spcAft>
                <a:spcPts val="1000"/>
              </a:spcAft>
              <a:buClr>
                <a:srgbClr val="923222"/>
              </a:buClr>
              <a:buSzPct val="110000"/>
              <a:buFont typeface="+mj-lt"/>
              <a:buAutoNum type="arabicPeriod"/>
            </a:pPr>
            <a:r>
              <a:rPr lang="en-US" sz="2400" dirty="0">
                <a:latin typeface="Calibri" panose="020F0502020204030204" pitchFamily="34" charset="0"/>
                <a:cs typeface="Arial" panose="020B0604020202020204" pitchFamily="34" charset="0"/>
              </a:rPr>
              <a:t>Control Charts</a:t>
            </a:r>
          </a:p>
          <a:p>
            <a:pPr marL="576263" lvl="1" indent="-461963">
              <a:spcBef>
                <a:spcPts val="1200"/>
              </a:spcBef>
              <a:spcAft>
                <a:spcPts val="1000"/>
              </a:spcAft>
              <a:buClr>
                <a:srgbClr val="923222"/>
              </a:buClr>
              <a:buSzPct val="110000"/>
              <a:buFont typeface="+mj-lt"/>
              <a:buAutoNum type="arabicPeriod"/>
            </a:pPr>
            <a:r>
              <a:rPr lang="en-US" sz="2400" dirty="0">
                <a:latin typeface="Calibri" panose="020F0502020204030204" pitchFamily="34" charset="0"/>
                <a:cs typeface="Arial" panose="020B0604020202020204" pitchFamily="34" charset="0"/>
              </a:rPr>
              <a:t>Scatter Diagrams</a:t>
            </a:r>
          </a:p>
        </p:txBody>
      </p:sp>
      <p:pic>
        <p:nvPicPr>
          <p:cNvPr id="5" name="Picture 4"/>
          <p:cNvPicPr>
            <a:picLocks noChangeAspect="1"/>
          </p:cNvPicPr>
          <p:nvPr/>
        </p:nvPicPr>
        <p:blipFill>
          <a:blip r:embed="rId2"/>
          <a:stretch>
            <a:fillRect/>
          </a:stretch>
        </p:blipFill>
        <p:spPr>
          <a:xfrm>
            <a:off x="4063949" y="2444750"/>
            <a:ext cx="5054701" cy="3644900"/>
          </a:xfrm>
          <a:prstGeom prst="rect">
            <a:avLst/>
          </a:prstGeom>
        </p:spPr>
      </p:pic>
      <p:sp>
        <p:nvSpPr>
          <p:cNvPr id="7" name="Rounded Rectangle 4"/>
          <p:cNvSpPr/>
          <p:nvPr/>
        </p:nvSpPr>
        <p:spPr>
          <a:xfrm>
            <a:off x="228600" y="132598"/>
            <a:ext cx="6728286" cy="496804"/>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The Seven Tools of Quality Control </a:t>
            </a:r>
          </a:p>
        </p:txBody>
      </p:sp>
    </p:spTree>
    <p:extLst>
      <p:ext uri="{BB962C8B-B14F-4D97-AF65-F5344CB8AC3E}">
        <p14:creationId xmlns:p14="http://schemas.microsoft.com/office/powerpoint/2010/main" val="4271233045"/>
      </p:ext>
    </p:extLst>
  </p:cSld>
  <p:clrMapOvr>
    <a:masterClrMapping/>
  </p:clrMapOvr>
  <p:transition spd="slow">
    <p:pull dir="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30"/>
          <p:cNvSpPr>
            <a:spLocks noGrp="1" noChangeArrowheads="1"/>
          </p:cNvSpPr>
          <p:nvPr>
            <p:ph type="title" idx="4294967295"/>
          </p:nvPr>
        </p:nvSpPr>
        <p:spPr>
          <a:xfrm>
            <a:off x="228600" y="132598"/>
            <a:ext cx="72771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Tools of Quality Control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 Check Sheets</a:t>
            </a:r>
            <a:endParaRPr lang="en-US" altLang="en-US" sz="2000" kern="1200" dirty="0">
              <a:effectLst>
                <a:outerShdw blurRad="38100" dist="38100" dir="2700000" algn="tl">
                  <a:srgbClr val="000000">
                    <a:alpha val="43137"/>
                  </a:srgbClr>
                </a:outerShdw>
              </a:effectLst>
              <a:latin typeface="Calibri" panose="020F0502020204030204" pitchFamily="34" charset="0"/>
              <a:ea typeface="+mn-ea"/>
              <a:cs typeface="Arial" charset="0"/>
            </a:endParaRPr>
          </a:p>
        </p:txBody>
      </p:sp>
      <p:sp>
        <p:nvSpPr>
          <p:cNvPr id="11" name="Rectangle 10"/>
          <p:cNvSpPr/>
          <p:nvPr/>
        </p:nvSpPr>
        <p:spPr>
          <a:xfrm>
            <a:off x="228600" y="914400"/>
            <a:ext cx="5723792" cy="400110"/>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a:spAutoFit/>
          </a:bodyPr>
          <a:lstStyle/>
          <a:p>
            <a:pPr marL="0" lvl="1"/>
            <a:r>
              <a:rPr lang="en-US" altLang="en-US" sz="2000" b="1" dirty="0">
                <a:latin typeface="Calibri" panose="020F0502020204030204" pitchFamily="34" charset="0"/>
                <a:cs typeface="Calibri" panose="020F0502020204030204" pitchFamily="34" charset="0"/>
              </a:rPr>
              <a:t>Used to determine frequencies for specific problems</a:t>
            </a:r>
          </a:p>
        </p:txBody>
      </p:sp>
      <p:pic>
        <p:nvPicPr>
          <p:cNvPr id="12" name="Picture 11"/>
          <p:cNvPicPr>
            <a:picLocks noChangeAspect="1"/>
          </p:cNvPicPr>
          <p:nvPr/>
        </p:nvPicPr>
        <p:blipFill rotWithShape="1">
          <a:blip r:embed="rId2"/>
          <a:srcRect l="1874" r="1972" b="3045"/>
          <a:stretch/>
        </p:blipFill>
        <p:spPr>
          <a:xfrm>
            <a:off x="228600" y="1503485"/>
            <a:ext cx="8686800" cy="5013084"/>
          </a:xfrm>
          <a:prstGeom prst="rect">
            <a:avLst/>
          </a:prstGeom>
        </p:spPr>
      </p:pic>
    </p:spTree>
    <p:extLst>
      <p:ext uri="{BB962C8B-B14F-4D97-AF65-F5344CB8AC3E}">
        <p14:creationId xmlns:p14="http://schemas.microsoft.com/office/powerpoint/2010/main" val="2076696344"/>
      </p:ext>
    </p:extLst>
  </p:cSld>
  <p:clrMapOvr>
    <a:masterClrMapping/>
  </p:clrMapOvr>
  <p:transition spd="slow">
    <p:pull dir="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3"/>
          <p:cNvSpPr>
            <a:spLocks noGrp="1" noChangeArrowheads="1"/>
          </p:cNvSpPr>
          <p:nvPr>
            <p:ph type="title" idx="4294967295"/>
          </p:nvPr>
        </p:nvSpPr>
        <p:spPr>
          <a:xfrm>
            <a:off x="228600" y="132598"/>
            <a:ext cx="7191375"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dirty="0">
                <a:solidFill>
                  <a:srgbClr val="923222"/>
                </a:solidFill>
                <a:effectLst>
                  <a:outerShdw blurRad="38100" dist="38100" dir="2700000" algn="tl">
                    <a:srgbClr val="C0C0C0"/>
                  </a:outerShdw>
                </a:effectLst>
                <a:latin typeface="Calibri" panose="020F0502020204030204" pitchFamily="34" charset="0"/>
                <a:cs typeface="Arial" charset="0"/>
              </a:rPr>
              <a:t>Tools of Quality Control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 Histograms</a:t>
            </a:r>
            <a:endParaRPr lang="en-US" altLang="en-US" sz="2000" b="0" i="1" kern="1200" dirty="0">
              <a:effectLst>
                <a:outerShdw blurRad="38100" dist="38100" dir="2700000" algn="tl">
                  <a:srgbClr val="000000">
                    <a:alpha val="43137"/>
                  </a:srgbClr>
                </a:outerShdw>
              </a:effectLst>
              <a:latin typeface="Calibri" panose="020F0502020204030204" pitchFamily="34" charset="0"/>
              <a:ea typeface="+mn-ea"/>
              <a:cs typeface="Arial" charset="0"/>
            </a:endParaRPr>
          </a:p>
        </p:txBody>
      </p:sp>
      <p:pic>
        <p:nvPicPr>
          <p:cNvPr id="7" name="Picture 6"/>
          <p:cNvPicPr>
            <a:picLocks noChangeAspect="1"/>
          </p:cNvPicPr>
          <p:nvPr/>
        </p:nvPicPr>
        <p:blipFill rotWithShape="1">
          <a:blip r:embed="rId2"/>
          <a:srcRect t="6279"/>
          <a:stretch/>
        </p:blipFill>
        <p:spPr>
          <a:xfrm>
            <a:off x="228600" y="914400"/>
            <a:ext cx="8681079" cy="5663456"/>
          </a:xfrm>
          <a:prstGeom prst="rect">
            <a:avLst/>
          </a:prstGeom>
        </p:spPr>
      </p:pic>
      <p:sp>
        <p:nvSpPr>
          <p:cNvPr id="8" name="Rectangle 7"/>
          <p:cNvSpPr/>
          <p:nvPr/>
        </p:nvSpPr>
        <p:spPr>
          <a:xfrm>
            <a:off x="1066801" y="2021870"/>
            <a:ext cx="2529253" cy="923330"/>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a:spAutoFit/>
          </a:bodyPr>
          <a:lstStyle/>
          <a:p>
            <a:pPr algn="ctr">
              <a:lnSpc>
                <a:spcPct val="90000"/>
              </a:lnSpc>
            </a:pPr>
            <a:r>
              <a:rPr lang="en-US" sz="2000" b="1" dirty="0">
                <a:latin typeface="Calibri" panose="020F0502020204030204" pitchFamily="34" charset="0"/>
                <a:cs typeface="Calibri" panose="020F0502020204030204" pitchFamily="34" charset="0"/>
              </a:rPr>
              <a:t>A graphical display where the data is grouped into ranges </a:t>
            </a:r>
          </a:p>
        </p:txBody>
      </p:sp>
    </p:spTree>
    <p:extLst>
      <p:ext uri="{BB962C8B-B14F-4D97-AF65-F5344CB8AC3E}">
        <p14:creationId xmlns:p14="http://schemas.microsoft.com/office/powerpoint/2010/main" val="278444994"/>
      </p:ext>
    </p:extLst>
  </p:cSld>
  <p:clrMapOvr>
    <a:masterClrMapping/>
  </p:clrMapOvr>
  <p:transition spd="slow">
    <p:pull dir="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5818" b="1"/>
          <a:stretch/>
        </p:blipFill>
        <p:spPr>
          <a:xfrm>
            <a:off x="228600" y="914400"/>
            <a:ext cx="8681079" cy="5562600"/>
          </a:xfrm>
          <a:prstGeom prst="rect">
            <a:avLst/>
          </a:prstGeom>
        </p:spPr>
      </p:pic>
      <p:sp>
        <p:nvSpPr>
          <p:cNvPr id="7" name="Rectangle 7"/>
          <p:cNvSpPr>
            <a:spLocks noGrp="1" noChangeArrowheads="1"/>
          </p:cNvSpPr>
          <p:nvPr>
            <p:ph type="title" idx="4294967295"/>
          </p:nvPr>
        </p:nvSpPr>
        <p:spPr>
          <a:xfrm>
            <a:off x="228600" y="132598"/>
            <a:ext cx="7248525"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dirty="0">
                <a:solidFill>
                  <a:srgbClr val="923222"/>
                </a:solidFill>
                <a:effectLst>
                  <a:outerShdw blurRad="38100" dist="38100" dir="2700000" algn="tl">
                    <a:srgbClr val="C0C0C0"/>
                  </a:outerShdw>
                </a:effectLst>
                <a:latin typeface="Calibri" panose="020F0502020204030204" pitchFamily="34" charset="0"/>
                <a:cs typeface="Arial" charset="0"/>
              </a:rPr>
              <a:t>Tools of Quality Control</a:t>
            </a: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 Pareto Analysis</a:t>
            </a:r>
            <a:endParaRPr lang="en-US" altLang="en-US" sz="2000" b="0" i="1" kern="1200" dirty="0">
              <a:effectLst>
                <a:outerShdw blurRad="38100" dist="38100" dir="2700000" algn="tl">
                  <a:srgbClr val="000000">
                    <a:alpha val="43137"/>
                  </a:srgbClr>
                </a:outerShdw>
              </a:effectLst>
              <a:latin typeface="Calibri" panose="020F0502020204030204" pitchFamily="34" charset="0"/>
              <a:ea typeface="+mn-ea"/>
              <a:cs typeface="Arial" charset="0"/>
            </a:endParaRPr>
          </a:p>
        </p:txBody>
      </p:sp>
      <p:sp>
        <p:nvSpPr>
          <p:cNvPr id="8" name="Rectangle 7"/>
          <p:cNvSpPr/>
          <p:nvPr/>
        </p:nvSpPr>
        <p:spPr>
          <a:xfrm>
            <a:off x="5231423" y="1615470"/>
            <a:ext cx="3184442" cy="1200329"/>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a:spAutoFit/>
          </a:bodyPr>
          <a:lstStyle/>
          <a:p>
            <a:pPr algn="ctr">
              <a:lnSpc>
                <a:spcPct val="90000"/>
              </a:lnSpc>
            </a:pPr>
            <a:r>
              <a:rPr lang="en-US" sz="2000" b="1" dirty="0">
                <a:latin typeface="Calibri" panose="020F0502020204030204" pitchFamily="34" charset="0"/>
                <a:cs typeface="Calibri" panose="020F0502020204030204" pitchFamily="34" charset="0"/>
              </a:rPr>
              <a:t>For presenting data in an organized fashion, indicating process problems from most to least severe. </a:t>
            </a:r>
          </a:p>
        </p:txBody>
      </p:sp>
    </p:spTree>
    <p:extLst>
      <p:ext uri="{BB962C8B-B14F-4D97-AF65-F5344CB8AC3E}">
        <p14:creationId xmlns:p14="http://schemas.microsoft.com/office/powerpoint/2010/main" val="2630689048"/>
      </p:ext>
    </p:extLst>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27100"/>
            <a:ext cx="8686800" cy="5930900"/>
          </a:xfrm>
          <a:noFill/>
          <a:ln w="9525">
            <a:noFill/>
            <a:miter lim="800000"/>
            <a:headEnd/>
            <a:tailEnd/>
          </a:ln>
        </p:spPr>
        <p:txBody>
          <a:bodyPr vert="horz" wrap="square" lIns="92075" tIns="46038" rIns="92075" bIns="46038" numCol="1" anchor="t" anchorCtr="0" compatLnSpc="1">
            <a:prstTxWarp prst="textNoShape">
              <a:avLst/>
            </a:prstTxWarp>
          </a:bodyPr>
          <a:lstStyle/>
          <a:p>
            <a:pPr marL="0" indent="0">
              <a:spcBef>
                <a:spcPts val="600"/>
              </a:spcBef>
              <a:spcAft>
                <a:spcPts val="600"/>
              </a:spcAft>
              <a:buClr>
                <a:srgbClr val="923222"/>
              </a:buClr>
              <a:buSzPct val="115000"/>
              <a:buNone/>
            </a:pPr>
            <a:r>
              <a:rPr lang="en-US" sz="2800" b="1" dirty="0">
                <a:latin typeface="Calibri" panose="020F0502020204030204" pitchFamily="34" charset="0"/>
                <a:cs typeface="Calibri" panose="020F0502020204030204" pitchFamily="34" charset="0"/>
              </a:rPr>
              <a:t>Make-to-Order</a:t>
            </a:r>
            <a:r>
              <a:rPr lang="en-US" sz="2800" dirty="0">
                <a:latin typeface="Calibri" panose="020F0502020204030204" pitchFamily="34" charset="0"/>
                <a:cs typeface="Calibri" panose="020F0502020204030204" pitchFamily="34" charset="0"/>
              </a:rPr>
              <a:t> (MTO) is a manufacturing strategy in which manufacturing starts only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after a customer's order is received</a:t>
            </a:r>
            <a:r>
              <a:rPr lang="en-US" sz="2800" dirty="0">
                <a:latin typeface="Calibri" panose="020F0502020204030204" pitchFamily="34" charset="0"/>
                <a:cs typeface="Calibri" panose="020F0502020204030204" pitchFamily="34" charset="0"/>
              </a:rPr>
              <a:t>.  </a:t>
            </a:r>
          </a:p>
          <a:p>
            <a:pPr marL="804863" lvl="1" indent="-457200">
              <a:spcBef>
                <a:spcPts val="600"/>
              </a:spcBef>
              <a:spcAft>
                <a:spcPts val="6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This strategy creates additional wait time for the customer to receive the product, but allows customers to purchase products that are </a:t>
            </a:r>
            <a:r>
              <a:rPr lang="en-US" sz="2400" b="1" dirty="0">
                <a:latin typeface="Calibri" panose="020F0502020204030204" pitchFamily="34" charset="0"/>
                <a:cs typeface="Calibri" panose="020F0502020204030204" pitchFamily="34" charset="0"/>
              </a:rPr>
              <a:t>customized</a:t>
            </a:r>
            <a:r>
              <a:rPr lang="en-US" sz="24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to their specifications. </a:t>
            </a:r>
          </a:p>
          <a:p>
            <a:pPr marL="347663" indent="-347663">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The MTO strategy </a:t>
            </a:r>
            <a:r>
              <a:rPr lang="en-US" sz="2400" b="1" dirty="0">
                <a:latin typeface="Calibri" panose="020F0502020204030204" pitchFamily="34" charset="0"/>
                <a:cs typeface="Calibri" panose="020F0502020204030204" pitchFamily="34" charset="0"/>
              </a:rPr>
              <a:t>relieves</a:t>
            </a:r>
            <a:r>
              <a:rPr lang="en-US" sz="2400" dirty="0">
                <a:latin typeface="Calibri" panose="020F0502020204030204" pitchFamily="34" charset="0"/>
                <a:cs typeface="Calibri" panose="020F0502020204030204" pitchFamily="34" charset="0"/>
              </a:rPr>
              <a:t> the problems of </a:t>
            </a:r>
            <a:r>
              <a:rPr lang="en-US" sz="2400" b="1" dirty="0">
                <a:latin typeface="Calibri" panose="020F0502020204030204" pitchFamily="34" charset="0"/>
                <a:cs typeface="Calibri" panose="020F0502020204030204" pitchFamily="34" charset="0"/>
              </a:rPr>
              <a:t>excessive inventory </a:t>
            </a:r>
            <a:r>
              <a:rPr lang="en-US" sz="2400" dirty="0">
                <a:latin typeface="Calibri" panose="020F0502020204030204" pitchFamily="34" charset="0"/>
                <a:cs typeface="Calibri" panose="020F0502020204030204" pitchFamily="34" charset="0"/>
              </a:rPr>
              <a:t>that is common with the Make-to-Stock strategy.</a:t>
            </a:r>
          </a:p>
          <a:p>
            <a:pPr marL="914400" lvl="1" indent="-457200">
              <a:spcBef>
                <a:spcPts val="600"/>
              </a:spcBef>
              <a:spcAft>
                <a:spcPts val="600"/>
              </a:spcAft>
              <a:buClr>
                <a:srgbClr val="923222"/>
              </a:buClr>
              <a:buSzPct val="115000"/>
              <a:buFont typeface="Calibri" panose="020F0502020204030204" pitchFamily="34" charset="0"/>
              <a:buChar char="—"/>
            </a:pPr>
            <a:r>
              <a:rPr lang="en-US" sz="2400" dirty="0">
                <a:latin typeface="Calibri" panose="020F0502020204030204" pitchFamily="34" charset="0"/>
                <a:cs typeface="Calibri" panose="020F0502020204030204" pitchFamily="34" charset="0"/>
              </a:rPr>
              <a:t>MTO is </a:t>
            </a:r>
            <a:r>
              <a:rPr lang="en-US" sz="2400" b="1" dirty="0">
                <a:latin typeface="Calibri" panose="020F0502020204030204" pitchFamily="34" charset="0"/>
                <a:cs typeface="Calibri" panose="020F0502020204030204" pitchFamily="34" charset="0"/>
              </a:rPr>
              <a:t>not appropriate for all types of products</a:t>
            </a:r>
            <a:r>
              <a:rPr lang="en-US" sz="2400" dirty="0">
                <a:latin typeface="Calibri" panose="020F0502020204030204" pitchFamily="34" charset="0"/>
                <a:cs typeface="Calibri" panose="020F0502020204030204" pitchFamily="34" charset="0"/>
              </a:rPr>
              <a:t>.   </a:t>
            </a:r>
          </a:p>
          <a:p>
            <a:pPr marL="1143000" lvl="2" indent="-228600">
              <a:spcBef>
                <a:spcPts val="600"/>
              </a:spcBef>
              <a:spcAft>
                <a:spcPts val="600"/>
              </a:spcAft>
              <a:buClr>
                <a:srgbClr val="923222"/>
              </a:buClr>
              <a:buSzPct val="115000"/>
              <a:buFont typeface="Arial" panose="020B0604020202020204" pitchFamily="34" charset="0"/>
              <a:buChar char="•"/>
            </a:pPr>
            <a:r>
              <a:rPr lang="en-US" sz="2000" dirty="0">
                <a:latin typeface="Calibri" panose="020F0502020204030204" pitchFamily="34" charset="0"/>
                <a:cs typeface="Calibri" panose="020F0502020204030204" pitchFamily="34" charset="0"/>
              </a:rPr>
              <a:t>It is </a:t>
            </a:r>
            <a:r>
              <a:rPr lang="en-US" sz="2000" u="sng"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appropriate for products where customers expect immediate availability/delivery.  Example: Grocery items</a:t>
            </a:r>
          </a:p>
          <a:p>
            <a:pPr marL="1143000" lvl="2" indent="-228600">
              <a:spcBef>
                <a:spcPts val="600"/>
              </a:spcBef>
              <a:spcAft>
                <a:spcPts val="600"/>
              </a:spcAft>
              <a:buClr>
                <a:srgbClr val="923222"/>
              </a:buClr>
              <a:buSzPct val="115000"/>
              <a:buFont typeface="Arial" panose="020B0604020202020204" pitchFamily="34" charset="0"/>
              <a:buChar char="•"/>
            </a:pPr>
            <a:r>
              <a:rPr lang="en-US" sz="2000" dirty="0">
                <a:latin typeface="Calibri" panose="020F0502020204030204" pitchFamily="34" charset="0"/>
                <a:cs typeface="Calibri" panose="020F0502020204030204" pitchFamily="34" charset="0"/>
              </a:rPr>
              <a:t>It is appropriate for highly configured products.  Examples: aircraft, ocean vessels, bridges, or products that are very expensive to keep in inventory.</a:t>
            </a:r>
          </a:p>
        </p:txBody>
      </p:sp>
      <p:sp>
        <p:nvSpPr>
          <p:cNvPr id="5" name="Title 1"/>
          <p:cNvSpPr txBox="1">
            <a:spLocks/>
          </p:cNvSpPr>
          <p:nvPr/>
        </p:nvSpPr>
        <p:spPr bwMode="auto">
          <a:xfrm>
            <a:off x="228600" y="126391"/>
            <a:ext cx="8686800" cy="5854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spAutoFit/>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a:lstStyle>
          <a:p>
            <a:r>
              <a:rPr lang="en-US" sz="3200" dirty="0">
                <a:solidFill>
                  <a:srgbClr val="923222"/>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Make-to-Order (MTO) </a:t>
            </a:r>
            <a:endParaRPr lang="en-US" sz="2400" i="1" dirty="0">
              <a:solidFill>
                <a:prstClr val="black"/>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31168779"/>
      </p:ext>
    </p:extLst>
  </p:cSld>
  <p:clrMapOvr>
    <a:masterClrMapping/>
  </p:clrMapOvr>
  <p:transition spd="slow">
    <p:pull dir="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3"/>
          <p:cNvSpPr>
            <a:spLocks noGrp="1" noChangeArrowheads="1"/>
          </p:cNvSpPr>
          <p:nvPr>
            <p:ph type="title" idx="4294967295"/>
          </p:nvPr>
        </p:nvSpPr>
        <p:spPr>
          <a:xfrm>
            <a:off x="228600" y="132598"/>
            <a:ext cx="8976946"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dirty="0">
                <a:solidFill>
                  <a:srgbClr val="923222"/>
                </a:solidFill>
                <a:effectLst>
                  <a:outerShdw blurRad="38100" dist="38100" dir="2700000" algn="tl">
                    <a:srgbClr val="C0C0C0"/>
                  </a:outerShdw>
                </a:effectLst>
                <a:latin typeface="Calibri" panose="020F0502020204030204" pitchFamily="34" charset="0"/>
                <a:cs typeface="Arial" charset="0"/>
              </a:rPr>
              <a:t>Tools of Quality Control</a:t>
            </a: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 Cause and Effect Diagrams</a:t>
            </a:r>
            <a:endParaRPr lang="en-US" altLang="en-US" sz="2000" b="0" i="1" kern="1200" dirty="0">
              <a:effectLst>
                <a:outerShdw blurRad="38100" dist="38100" dir="2700000" algn="tl">
                  <a:srgbClr val="000000">
                    <a:alpha val="43137"/>
                  </a:srgbClr>
                </a:outerShdw>
              </a:effectLst>
              <a:latin typeface="Calibri" panose="020F0502020204030204" pitchFamily="34" charset="0"/>
              <a:ea typeface="+mn-ea"/>
              <a:cs typeface="Arial" charset="0"/>
            </a:endParaRPr>
          </a:p>
        </p:txBody>
      </p:sp>
      <p:pic>
        <p:nvPicPr>
          <p:cNvPr id="9" name="Picture 8"/>
          <p:cNvPicPr>
            <a:picLocks noChangeAspect="1"/>
          </p:cNvPicPr>
          <p:nvPr/>
        </p:nvPicPr>
        <p:blipFill rotWithShape="1">
          <a:blip r:embed="rId2"/>
          <a:srcRect l="2509" t="2805" r="9837"/>
          <a:stretch/>
        </p:blipFill>
        <p:spPr>
          <a:xfrm>
            <a:off x="228600" y="914400"/>
            <a:ext cx="7662333" cy="5562600"/>
          </a:xfrm>
          <a:prstGeom prst="rect">
            <a:avLst/>
          </a:prstGeom>
        </p:spPr>
      </p:pic>
      <p:sp>
        <p:nvSpPr>
          <p:cNvPr id="10" name="Rectangle 9"/>
          <p:cNvSpPr/>
          <p:nvPr/>
        </p:nvSpPr>
        <p:spPr>
          <a:xfrm>
            <a:off x="5198533" y="5238571"/>
            <a:ext cx="3716867" cy="707886"/>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a:spAutoFit/>
          </a:bodyPr>
          <a:lstStyle/>
          <a:p>
            <a:pPr algn="ctr"/>
            <a:r>
              <a:rPr lang="en-US" sz="2000" b="1" dirty="0">
                <a:latin typeface="Calibri" panose="020F0502020204030204" pitchFamily="34" charset="0"/>
                <a:cs typeface="Calibri" panose="020F0502020204030204" pitchFamily="34" charset="0"/>
              </a:rPr>
              <a:t>Used to aid in brainstorming and isolating the causes of a problem.</a:t>
            </a:r>
          </a:p>
        </p:txBody>
      </p:sp>
    </p:spTree>
    <p:extLst>
      <p:ext uri="{BB962C8B-B14F-4D97-AF65-F5344CB8AC3E}">
        <p14:creationId xmlns:p14="http://schemas.microsoft.com/office/powerpoint/2010/main" val="595950478"/>
      </p:ext>
    </p:extLst>
  </p:cSld>
  <p:clrMapOvr>
    <a:masterClrMapping/>
  </p:clrMapOvr>
  <p:transition spd="slow">
    <p:pull dir="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a:spLocks noChangeArrowheads="1"/>
          </p:cNvSpPr>
          <p:nvPr/>
        </p:nvSpPr>
        <p:spPr bwMode="auto">
          <a:xfrm>
            <a:off x="228600" y="1145233"/>
            <a:ext cx="868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Calibri" panose="020F0502020204030204" pitchFamily="34" charset="0"/>
              </a:rPr>
              <a:t>Customer Flow at a Movie Theater</a:t>
            </a:r>
          </a:p>
        </p:txBody>
      </p:sp>
      <p:cxnSp>
        <p:nvCxnSpPr>
          <p:cNvPr id="73" name="Straight Connector 72"/>
          <p:cNvCxnSpPr/>
          <p:nvPr/>
        </p:nvCxnSpPr>
        <p:spPr bwMode="auto">
          <a:xfrm>
            <a:off x="152400" y="771525"/>
            <a:ext cx="8886825" cy="9525"/>
          </a:xfrm>
          <a:prstGeom prst="line">
            <a:avLst/>
          </a:prstGeom>
          <a:solidFill>
            <a:schemeClr val="accent1"/>
          </a:solidFill>
          <a:ln w="38100" cap="flat" cmpd="sng" algn="ctr">
            <a:solidFill>
              <a:srgbClr val="923222"/>
            </a:solidFill>
            <a:prstDash val="solid"/>
            <a:round/>
            <a:headEnd type="none" w="med" len="med"/>
            <a:tailEnd type="none"/>
          </a:ln>
          <a:effectLst/>
        </p:spPr>
      </p:cxnSp>
      <p:grpSp>
        <p:nvGrpSpPr>
          <p:cNvPr id="3" name="Group 2"/>
          <p:cNvGrpSpPr/>
          <p:nvPr/>
        </p:nvGrpSpPr>
        <p:grpSpPr>
          <a:xfrm>
            <a:off x="228600" y="1969477"/>
            <a:ext cx="8793137" cy="4621822"/>
            <a:chOff x="152400" y="860612"/>
            <a:chExt cx="8869337" cy="5730688"/>
          </a:xfrm>
        </p:grpSpPr>
        <p:sp>
          <p:nvSpPr>
            <p:cNvPr id="5" name="Rectangle 4"/>
            <p:cNvSpPr/>
            <p:nvPr/>
          </p:nvSpPr>
          <p:spPr bwMode="auto">
            <a:xfrm>
              <a:off x="228600" y="1169377"/>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latin typeface="Calibri" panose="020F0502020204030204" pitchFamily="34" charset="0"/>
                  <a:cs typeface="Calibri" panose="020F0502020204030204" pitchFamily="34" charset="0"/>
                </a:rPr>
                <a:t>Customer arrives and parks car</a:t>
              </a:r>
            </a:p>
          </p:txBody>
        </p:sp>
        <p:sp>
          <p:nvSpPr>
            <p:cNvPr id="6" name="Rectangle 5"/>
            <p:cNvSpPr/>
            <p:nvPr/>
          </p:nvSpPr>
          <p:spPr bwMode="auto">
            <a:xfrm>
              <a:off x="228600" y="2584938"/>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buys a ticket</a:t>
              </a:r>
            </a:p>
          </p:txBody>
        </p:sp>
        <p:sp>
          <p:nvSpPr>
            <p:cNvPr id="7" name="Rectangle 6"/>
            <p:cNvSpPr/>
            <p:nvPr/>
          </p:nvSpPr>
          <p:spPr bwMode="auto">
            <a:xfrm>
              <a:off x="228600" y="4026877"/>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enters theater </a:t>
              </a:r>
            </a:p>
          </p:txBody>
        </p:sp>
        <p:sp>
          <p:nvSpPr>
            <p:cNvPr id="8" name="Rectangle 7"/>
            <p:cNvSpPr/>
            <p:nvPr/>
          </p:nvSpPr>
          <p:spPr bwMode="auto">
            <a:xfrm>
              <a:off x="3600450" y="4026877"/>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searches for and finds a seat</a:t>
              </a:r>
            </a:p>
          </p:txBody>
        </p:sp>
        <p:sp>
          <p:nvSpPr>
            <p:cNvPr id="9" name="Rectangle 8"/>
            <p:cNvSpPr/>
            <p:nvPr/>
          </p:nvSpPr>
          <p:spPr bwMode="auto">
            <a:xfrm>
              <a:off x="3600450" y="2584938"/>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enters concession line</a:t>
              </a:r>
            </a:p>
          </p:txBody>
        </p:sp>
        <p:sp>
          <p:nvSpPr>
            <p:cNvPr id="10" name="Rectangle 9"/>
            <p:cNvSpPr/>
            <p:nvPr/>
          </p:nvSpPr>
          <p:spPr bwMode="auto">
            <a:xfrm>
              <a:off x="6972300" y="2584938"/>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buys concessions</a:t>
              </a:r>
            </a:p>
          </p:txBody>
        </p:sp>
        <p:sp>
          <p:nvSpPr>
            <p:cNvPr id="11" name="Rectangle 10"/>
            <p:cNvSpPr/>
            <p:nvPr/>
          </p:nvSpPr>
          <p:spPr bwMode="auto">
            <a:xfrm>
              <a:off x="6972300" y="4026877"/>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watches the movie</a:t>
              </a:r>
            </a:p>
          </p:txBody>
        </p:sp>
        <p:sp>
          <p:nvSpPr>
            <p:cNvPr id="12" name="Rectangle 11"/>
            <p:cNvSpPr/>
            <p:nvPr/>
          </p:nvSpPr>
          <p:spPr bwMode="auto">
            <a:xfrm>
              <a:off x="6972300" y="5435112"/>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exits the parking lot</a:t>
              </a:r>
            </a:p>
          </p:txBody>
        </p:sp>
        <p:sp>
          <p:nvSpPr>
            <p:cNvPr id="13" name="Rectangle 12"/>
            <p:cNvSpPr/>
            <p:nvPr/>
          </p:nvSpPr>
          <p:spPr bwMode="auto">
            <a:xfrm>
              <a:off x="3600450" y="5435112"/>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walks to the car</a:t>
              </a:r>
            </a:p>
          </p:txBody>
        </p:sp>
        <p:sp>
          <p:nvSpPr>
            <p:cNvPr id="14" name="Rectangle 13"/>
            <p:cNvSpPr/>
            <p:nvPr/>
          </p:nvSpPr>
          <p:spPr bwMode="auto">
            <a:xfrm>
              <a:off x="228600" y="5435112"/>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leaves Movie Theater</a:t>
              </a:r>
            </a:p>
          </p:txBody>
        </p:sp>
        <p:sp>
          <p:nvSpPr>
            <p:cNvPr id="15" name="Rectangle 14"/>
            <p:cNvSpPr/>
            <p:nvPr/>
          </p:nvSpPr>
          <p:spPr bwMode="auto">
            <a:xfrm>
              <a:off x="3600450" y="1157654"/>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enters Movie Theater</a:t>
              </a:r>
            </a:p>
          </p:txBody>
        </p:sp>
        <p:sp>
          <p:nvSpPr>
            <p:cNvPr id="16" name="Rectangle 15"/>
            <p:cNvSpPr/>
            <p:nvPr/>
          </p:nvSpPr>
          <p:spPr bwMode="auto">
            <a:xfrm>
              <a:off x="6972300" y="1157654"/>
              <a:ext cx="1943100" cy="86164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eaLnBrk="0" hangingPunct="0"/>
              <a:r>
                <a:rPr lang="en-US" sz="1800" b="1" dirty="0">
                  <a:latin typeface="Calibri" panose="020F0502020204030204" pitchFamily="34" charset="0"/>
                  <a:cs typeface="Calibri" panose="020F0502020204030204" pitchFamily="34" charset="0"/>
                </a:rPr>
                <a:t>Customer enters the ticket line</a:t>
              </a:r>
            </a:p>
          </p:txBody>
        </p:sp>
        <p:sp>
          <p:nvSpPr>
            <p:cNvPr id="17" name="TextBox 16"/>
            <p:cNvSpPr txBox="1"/>
            <p:nvPr/>
          </p:nvSpPr>
          <p:spPr>
            <a:xfrm>
              <a:off x="2493618" y="2139434"/>
              <a:ext cx="727763" cy="369332"/>
            </a:xfrm>
            <a:prstGeom prst="rect">
              <a:avLst/>
            </a:prstGeom>
            <a:noFill/>
          </p:spPr>
          <p:txBody>
            <a:bodyPr wrap="none" rtlCol="0">
              <a:spAutoFit/>
            </a:bodyPr>
            <a:lstStyle/>
            <a:p>
              <a:r>
                <a:rPr lang="en-US" sz="1800" b="1" dirty="0">
                  <a:latin typeface="Calibri" panose="020F0502020204030204" pitchFamily="34" charset="0"/>
                  <a:cs typeface="Calibri" panose="020F0502020204030204" pitchFamily="34" charset="0"/>
                </a:rPr>
                <a:t>Waits</a:t>
              </a:r>
            </a:p>
          </p:txBody>
        </p:sp>
        <p:sp>
          <p:nvSpPr>
            <p:cNvPr id="18" name="TextBox 17"/>
            <p:cNvSpPr txBox="1"/>
            <p:nvPr/>
          </p:nvSpPr>
          <p:spPr>
            <a:xfrm>
              <a:off x="5986377" y="2871400"/>
              <a:ext cx="543097" cy="276999"/>
            </a:xfrm>
            <a:prstGeom prst="rect">
              <a:avLst/>
            </a:prstGeom>
            <a:noFill/>
          </p:spPr>
          <p:txBody>
            <a:bodyPr wrap="none" lIns="0" tIns="0" rIns="0" bIns="0" rtlCol="0">
              <a:spAutoFit/>
            </a:bodyPr>
            <a:lstStyle/>
            <a:p>
              <a:pPr algn="ctr"/>
              <a:r>
                <a:rPr lang="en-US" sz="1800" b="1" dirty="0">
                  <a:latin typeface="Calibri" panose="020F0502020204030204" pitchFamily="34" charset="0"/>
                  <a:cs typeface="Calibri" panose="020F0502020204030204" pitchFamily="34" charset="0"/>
                </a:rPr>
                <a:t>Waits</a:t>
              </a:r>
            </a:p>
          </p:txBody>
        </p:sp>
        <p:sp>
          <p:nvSpPr>
            <p:cNvPr id="19" name="TextBox 18"/>
            <p:cNvSpPr txBox="1"/>
            <p:nvPr/>
          </p:nvSpPr>
          <p:spPr>
            <a:xfrm>
              <a:off x="5881204" y="4166851"/>
              <a:ext cx="753441" cy="581698"/>
            </a:xfrm>
            <a:prstGeom prst="rect">
              <a:avLst/>
            </a:prstGeom>
            <a:noFill/>
          </p:spPr>
          <p:txBody>
            <a:bodyPr wrap="square" lIns="0" tIns="0" rIns="0" bIns="0" rtlCol="0">
              <a:spAutoFit/>
            </a:bodyPr>
            <a:lstStyle/>
            <a:p>
              <a:pPr algn="ctr">
                <a:lnSpc>
                  <a:spcPct val="90000"/>
                </a:lnSpc>
              </a:pPr>
              <a:r>
                <a:rPr lang="en-US" sz="1800" b="1" dirty="0">
                  <a:latin typeface="Calibri" panose="020F0502020204030204" pitchFamily="34" charset="0"/>
                  <a:cs typeface="Calibri" panose="020F0502020204030204" pitchFamily="34" charset="0"/>
                </a:rPr>
                <a:t>Waits</a:t>
              </a:r>
            </a:p>
            <a:p>
              <a:pPr algn="ctr">
                <a:lnSpc>
                  <a:spcPct val="90000"/>
                </a:lnSpc>
              </a:pPr>
              <a:r>
                <a:rPr lang="en-US" sz="800" b="1" dirty="0">
                  <a:latin typeface="Calibri" panose="020F0502020204030204" pitchFamily="34" charset="0"/>
                  <a:cs typeface="Calibri" panose="020F0502020204030204" pitchFamily="34" charset="0"/>
                </a:rPr>
                <a:t>(and watches an endless number of trailers)</a:t>
              </a:r>
            </a:p>
          </p:txBody>
        </p:sp>
        <p:cxnSp>
          <p:nvCxnSpPr>
            <p:cNvPr id="22" name="Straight Arrow Connector 21"/>
            <p:cNvCxnSpPr>
              <a:stCxn id="5" idx="3"/>
              <a:endCxn id="15" idx="1"/>
            </p:cNvCxnSpPr>
            <p:nvPr/>
          </p:nvCxnSpPr>
          <p:spPr bwMode="auto">
            <a:xfrm flipV="1">
              <a:off x="2171700" y="1588477"/>
              <a:ext cx="1428750" cy="11723"/>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24" name="Straight Arrow Connector 23"/>
            <p:cNvCxnSpPr>
              <a:stCxn id="15" idx="3"/>
              <a:endCxn id="16" idx="1"/>
            </p:cNvCxnSpPr>
            <p:nvPr/>
          </p:nvCxnSpPr>
          <p:spPr bwMode="auto">
            <a:xfrm>
              <a:off x="5543550" y="1588477"/>
              <a:ext cx="1428750" cy="0"/>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26" name="Elbow Connector 25"/>
            <p:cNvCxnSpPr>
              <a:stCxn id="16" idx="2"/>
              <a:endCxn id="17" idx="3"/>
            </p:cNvCxnSpPr>
            <p:nvPr/>
          </p:nvCxnSpPr>
          <p:spPr bwMode="auto">
            <a:xfrm rot="5400000">
              <a:off x="5430216" y="-189534"/>
              <a:ext cx="304800" cy="4722469"/>
            </a:xfrm>
            <a:prstGeom prst="bentConnector2">
              <a:avLst/>
            </a:prstGeom>
            <a:solidFill>
              <a:schemeClr val="accent1"/>
            </a:solidFill>
            <a:ln w="28575" cap="flat" cmpd="sng" algn="ctr">
              <a:solidFill>
                <a:srgbClr val="923222"/>
              </a:solidFill>
              <a:prstDash val="solid"/>
              <a:round/>
              <a:headEnd type="none" w="med" len="med"/>
              <a:tailEnd type="arrow"/>
            </a:ln>
            <a:effectLst/>
          </p:spPr>
        </p:cxnSp>
        <p:cxnSp>
          <p:nvCxnSpPr>
            <p:cNvPr id="28" name="Elbow Connector 27"/>
            <p:cNvCxnSpPr>
              <a:stCxn id="17" idx="1"/>
              <a:endCxn id="6" idx="0"/>
            </p:cNvCxnSpPr>
            <p:nvPr/>
          </p:nvCxnSpPr>
          <p:spPr bwMode="auto">
            <a:xfrm rot="10800000" flipV="1">
              <a:off x="1200150" y="2324100"/>
              <a:ext cx="1293468" cy="260838"/>
            </a:xfrm>
            <a:prstGeom prst="bentConnector2">
              <a:avLst/>
            </a:prstGeom>
            <a:solidFill>
              <a:schemeClr val="accent1"/>
            </a:solidFill>
            <a:ln w="28575" cap="flat" cmpd="sng" algn="ctr">
              <a:solidFill>
                <a:srgbClr val="923222"/>
              </a:solidFill>
              <a:prstDash val="solid"/>
              <a:round/>
              <a:headEnd type="none" w="med" len="med"/>
              <a:tailEnd type="arrow"/>
            </a:ln>
            <a:effectLst/>
          </p:spPr>
        </p:cxnSp>
        <p:cxnSp>
          <p:nvCxnSpPr>
            <p:cNvPr id="29" name="Straight Arrow Connector 28"/>
            <p:cNvCxnSpPr>
              <a:stCxn id="6" idx="3"/>
              <a:endCxn id="9" idx="1"/>
            </p:cNvCxnSpPr>
            <p:nvPr/>
          </p:nvCxnSpPr>
          <p:spPr bwMode="auto">
            <a:xfrm>
              <a:off x="2171700" y="3015761"/>
              <a:ext cx="1428750" cy="0"/>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34" name="Straight Arrow Connector 33"/>
            <p:cNvCxnSpPr>
              <a:stCxn id="7" idx="3"/>
              <a:endCxn id="8" idx="1"/>
            </p:cNvCxnSpPr>
            <p:nvPr/>
          </p:nvCxnSpPr>
          <p:spPr bwMode="auto">
            <a:xfrm>
              <a:off x="2171700" y="4457700"/>
              <a:ext cx="1428750" cy="0"/>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35" name="Straight Arrow Connector 34"/>
            <p:cNvCxnSpPr>
              <a:stCxn id="14" idx="3"/>
              <a:endCxn id="13" idx="1"/>
            </p:cNvCxnSpPr>
            <p:nvPr/>
          </p:nvCxnSpPr>
          <p:spPr bwMode="auto">
            <a:xfrm>
              <a:off x="2171700" y="5865935"/>
              <a:ext cx="1428750" cy="0"/>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36" name="Straight Arrow Connector 35"/>
            <p:cNvCxnSpPr>
              <a:stCxn id="13" idx="3"/>
              <a:endCxn id="12" idx="1"/>
            </p:cNvCxnSpPr>
            <p:nvPr/>
          </p:nvCxnSpPr>
          <p:spPr bwMode="auto">
            <a:xfrm>
              <a:off x="5543550" y="5865935"/>
              <a:ext cx="1428750" cy="0"/>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44" name="Straight Arrow Connector 43"/>
            <p:cNvCxnSpPr>
              <a:stCxn id="9" idx="3"/>
              <a:endCxn id="18" idx="1"/>
            </p:cNvCxnSpPr>
            <p:nvPr/>
          </p:nvCxnSpPr>
          <p:spPr bwMode="auto">
            <a:xfrm flipV="1">
              <a:off x="5543550" y="3009900"/>
              <a:ext cx="442827" cy="5861"/>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45" name="Straight Arrow Connector 44"/>
            <p:cNvCxnSpPr>
              <a:stCxn id="18" idx="3"/>
              <a:endCxn id="10" idx="1"/>
            </p:cNvCxnSpPr>
            <p:nvPr/>
          </p:nvCxnSpPr>
          <p:spPr bwMode="auto">
            <a:xfrm>
              <a:off x="6529474" y="3009900"/>
              <a:ext cx="442826" cy="5861"/>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48" name="Straight Arrow Connector 47"/>
            <p:cNvCxnSpPr>
              <a:stCxn id="8" idx="3"/>
              <a:endCxn id="19" idx="1"/>
            </p:cNvCxnSpPr>
            <p:nvPr/>
          </p:nvCxnSpPr>
          <p:spPr bwMode="auto">
            <a:xfrm>
              <a:off x="5543550" y="4457700"/>
              <a:ext cx="337654" cy="0"/>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49" name="Straight Arrow Connector 48"/>
            <p:cNvCxnSpPr>
              <a:stCxn id="19" idx="3"/>
              <a:endCxn id="11" idx="1"/>
            </p:cNvCxnSpPr>
            <p:nvPr/>
          </p:nvCxnSpPr>
          <p:spPr bwMode="auto">
            <a:xfrm>
              <a:off x="6634645" y="4457700"/>
              <a:ext cx="337655" cy="0"/>
            </a:xfrm>
            <a:prstGeom prst="straightConnector1">
              <a:avLst/>
            </a:prstGeom>
            <a:solidFill>
              <a:schemeClr val="accent1"/>
            </a:solidFill>
            <a:ln w="28575" cap="flat" cmpd="sng" algn="ctr">
              <a:solidFill>
                <a:srgbClr val="923222"/>
              </a:solidFill>
              <a:prstDash val="solid"/>
              <a:round/>
              <a:headEnd type="none" w="med" len="med"/>
              <a:tailEnd type="arrow"/>
            </a:ln>
            <a:effectLst/>
          </p:spPr>
        </p:cxnSp>
        <p:cxnSp>
          <p:nvCxnSpPr>
            <p:cNvPr id="63" name="Elbow Connector 62"/>
            <p:cNvCxnSpPr>
              <a:stCxn id="10" idx="2"/>
              <a:endCxn id="7" idx="0"/>
            </p:cNvCxnSpPr>
            <p:nvPr/>
          </p:nvCxnSpPr>
          <p:spPr bwMode="auto">
            <a:xfrm rot="5400000">
              <a:off x="4281854" y="364880"/>
              <a:ext cx="580293" cy="6743700"/>
            </a:xfrm>
            <a:prstGeom prst="bentConnector3">
              <a:avLst>
                <a:gd name="adj1" fmla="val 50000"/>
              </a:avLst>
            </a:prstGeom>
            <a:solidFill>
              <a:schemeClr val="accent1"/>
            </a:solidFill>
            <a:ln w="28575" cap="flat" cmpd="sng" algn="ctr">
              <a:solidFill>
                <a:srgbClr val="923222"/>
              </a:solidFill>
              <a:prstDash val="solid"/>
              <a:round/>
              <a:headEnd type="none" w="med" len="med"/>
              <a:tailEnd type="arrow"/>
            </a:ln>
            <a:effectLst/>
          </p:spPr>
        </p:cxnSp>
        <p:cxnSp>
          <p:nvCxnSpPr>
            <p:cNvPr id="66" name="Elbow Connector 65"/>
            <p:cNvCxnSpPr>
              <a:stCxn id="11" idx="2"/>
              <a:endCxn id="14" idx="0"/>
            </p:cNvCxnSpPr>
            <p:nvPr/>
          </p:nvCxnSpPr>
          <p:spPr bwMode="auto">
            <a:xfrm rot="5400000">
              <a:off x="4298706" y="1789967"/>
              <a:ext cx="546589" cy="6743700"/>
            </a:xfrm>
            <a:prstGeom prst="bentConnector3">
              <a:avLst>
                <a:gd name="adj1" fmla="val 50000"/>
              </a:avLst>
            </a:prstGeom>
            <a:solidFill>
              <a:schemeClr val="accent1"/>
            </a:solidFill>
            <a:ln w="28575" cap="flat" cmpd="sng" algn="ctr">
              <a:solidFill>
                <a:srgbClr val="923222"/>
              </a:solidFill>
              <a:prstDash val="solid"/>
              <a:round/>
              <a:headEnd type="none" w="med" len="med"/>
              <a:tailEnd type="arrow"/>
            </a:ln>
            <a:effectLst/>
          </p:spPr>
        </p:cxnSp>
        <p:sp>
          <p:nvSpPr>
            <p:cNvPr id="76" name="TextBox 75"/>
            <p:cNvSpPr txBox="1"/>
            <p:nvPr/>
          </p:nvSpPr>
          <p:spPr>
            <a:xfrm>
              <a:off x="152400" y="860612"/>
              <a:ext cx="596253" cy="338554"/>
            </a:xfrm>
            <a:prstGeom prst="rect">
              <a:avLst/>
            </a:prstGeom>
            <a:noFill/>
          </p:spPr>
          <p:txBody>
            <a:bodyPr wrap="none" rtlCol="0">
              <a:spAutoFit/>
            </a:bodyPr>
            <a:lstStyle/>
            <a:p>
              <a:r>
                <a:rPr lang="en-US" sz="1600" b="1" dirty="0">
                  <a:solidFill>
                    <a:srgbClr val="923222"/>
                  </a:solidFill>
                  <a:latin typeface="Calibri" panose="020F0502020204030204" pitchFamily="34" charset="0"/>
                  <a:cs typeface="Calibri" panose="020F0502020204030204" pitchFamily="34" charset="0"/>
                </a:rPr>
                <a:t>Start</a:t>
              </a:r>
            </a:p>
          </p:txBody>
        </p:sp>
        <p:sp>
          <p:nvSpPr>
            <p:cNvPr id="77" name="TextBox 76"/>
            <p:cNvSpPr txBox="1"/>
            <p:nvPr/>
          </p:nvSpPr>
          <p:spPr>
            <a:xfrm>
              <a:off x="8516470" y="6252746"/>
              <a:ext cx="505267" cy="338554"/>
            </a:xfrm>
            <a:prstGeom prst="rect">
              <a:avLst/>
            </a:prstGeom>
            <a:noFill/>
          </p:spPr>
          <p:txBody>
            <a:bodyPr wrap="none" rtlCol="0">
              <a:spAutoFit/>
            </a:bodyPr>
            <a:lstStyle/>
            <a:p>
              <a:pPr algn="r"/>
              <a:r>
                <a:rPr lang="en-US" sz="1600" b="1" dirty="0">
                  <a:solidFill>
                    <a:srgbClr val="923222"/>
                  </a:solidFill>
                  <a:latin typeface="Calibri" panose="020F0502020204030204" pitchFamily="34" charset="0"/>
                  <a:cs typeface="Calibri" panose="020F0502020204030204" pitchFamily="34" charset="0"/>
                </a:rPr>
                <a:t>End</a:t>
              </a:r>
            </a:p>
          </p:txBody>
        </p:sp>
      </p:grpSp>
      <p:sp>
        <p:nvSpPr>
          <p:cNvPr id="38" name="Rectangle 130"/>
          <p:cNvSpPr>
            <a:spLocks noGrp="1" noChangeArrowheads="1"/>
          </p:cNvSpPr>
          <p:nvPr>
            <p:ph type="title" idx="4294967295"/>
          </p:nvPr>
        </p:nvSpPr>
        <p:spPr>
          <a:xfrm>
            <a:off x="228600" y="132599"/>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dirty="0">
                <a:solidFill>
                  <a:srgbClr val="923222"/>
                </a:solidFill>
                <a:effectLst>
                  <a:outerShdw blurRad="38100" dist="38100" dir="2700000" algn="tl">
                    <a:srgbClr val="C0C0C0"/>
                  </a:outerShdw>
                </a:effectLst>
                <a:latin typeface="Calibri" panose="020F0502020204030204" pitchFamily="34" charset="0"/>
                <a:cs typeface="Arial" charset="0"/>
              </a:rPr>
              <a:t>Tools of Quality Control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 Flow Diagram</a:t>
            </a:r>
            <a:endParaRPr lang="en-US" altLang="en-US" sz="2000" kern="1200" dirty="0">
              <a:effectLst>
                <a:outerShdw blurRad="38100" dist="38100" dir="2700000" algn="tl">
                  <a:srgbClr val="000000">
                    <a:alpha val="43137"/>
                  </a:srgbClr>
                </a:outerShdw>
              </a:effectLst>
              <a:latin typeface="Calibri" panose="020F0502020204030204" pitchFamily="34" charset="0"/>
              <a:ea typeface="+mn-ea"/>
              <a:cs typeface="Arial" charset="0"/>
            </a:endParaRPr>
          </a:p>
        </p:txBody>
      </p:sp>
      <p:sp>
        <p:nvSpPr>
          <p:cNvPr id="40" name="Rectangle 39"/>
          <p:cNvSpPr/>
          <p:nvPr/>
        </p:nvSpPr>
        <p:spPr>
          <a:xfrm>
            <a:off x="4976446" y="914400"/>
            <a:ext cx="3938954" cy="923330"/>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a:spAutoFit/>
          </a:bodyPr>
          <a:lstStyle/>
          <a:p>
            <a:pPr algn="ctr">
              <a:lnSpc>
                <a:spcPct val="90000"/>
              </a:lnSpc>
            </a:pPr>
            <a:r>
              <a:rPr lang="en-US" sz="2000" b="1" dirty="0">
                <a:solidFill>
                  <a:srgbClr val="222222"/>
                </a:solidFill>
                <a:latin typeface="Calibri" panose="020F0502020204030204" pitchFamily="34" charset="0"/>
                <a:cs typeface="Calibri" panose="020F0502020204030204" pitchFamily="34" charset="0"/>
              </a:rPr>
              <a:t>Sequence of movements or actions of people or things involved in a complex system or activity</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5329359"/>
      </p:ext>
    </p:extLst>
  </p:cSld>
  <p:clrMapOvr>
    <a:masterClrMapping/>
  </p:clrMapOvr>
  <p:transition spd="slow">
    <p:pull dir="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srcRect l="1608" t="3816" r="2631" b="3703"/>
          <a:stretch/>
        </p:blipFill>
        <p:spPr>
          <a:xfrm>
            <a:off x="228600" y="1380393"/>
            <a:ext cx="5545667" cy="3505200"/>
          </a:xfrm>
          <a:prstGeom prst="rect">
            <a:avLst/>
          </a:prstGeom>
          <a:ln>
            <a:solidFill>
              <a:schemeClr val="tx1"/>
            </a:solidFill>
          </a:ln>
        </p:spPr>
      </p:pic>
      <p:sp>
        <p:nvSpPr>
          <p:cNvPr id="7" name="TextBox 6"/>
          <p:cNvSpPr txBox="1"/>
          <p:nvPr/>
        </p:nvSpPr>
        <p:spPr>
          <a:xfrm>
            <a:off x="2877143" y="1689254"/>
            <a:ext cx="2060447" cy="221599"/>
          </a:xfrm>
          <a:prstGeom prst="rect">
            <a:avLst/>
          </a:prstGeom>
          <a:noFill/>
        </p:spPr>
        <p:txBody>
          <a:bodyPr wrap="square" lIns="0" tIns="0" rIns="0" bIns="0" rtlCol="0">
            <a:spAutoFit/>
          </a:bodyPr>
          <a:lstStyle/>
          <a:p>
            <a:pPr>
              <a:lnSpc>
                <a:spcPct val="90000"/>
              </a:lnSpc>
            </a:pPr>
            <a:r>
              <a:rPr lang="en-US" sz="1600" b="1" dirty="0">
                <a:solidFill>
                  <a:srgbClr val="FF0000"/>
                </a:solidFill>
                <a:latin typeface="Calibri" panose="020F0502020204030204" pitchFamily="34" charset="0"/>
                <a:cs typeface="Calibri" panose="020F0502020204030204" pitchFamily="34" charset="0"/>
              </a:rPr>
              <a:t>Process out-of-control</a:t>
            </a:r>
          </a:p>
        </p:txBody>
      </p:sp>
      <p:cxnSp>
        <p:nvCxnSpPr>
          <p:cNvPr id="9" name="Straight Arrow Connector 8"/>
          <p:cNvCxnSpPr>
            <a:stCxn id="7" idx="2"/>
          </p:cNvCxnSpPr>
          <p:nvPr/>
        </p:nvCxnSpPr>
        <p:spPr bwMode="auto">
          <a:xfrm flipH="1">
            <a:off x="2904067" y="1910853"/>
            <a:ext cx="1003300" cy="477074"/>
          </a:xfrm>
          <a:prstGeom prst="straightConnector1">
            <a:avLst/>
          </a:prstGeom>
          <a:solidFill>
            <a:schemeClr val="accent1"/>
          </a:solidFill>
          <a:ln w="28575" cap="flat" cmpd="sng" algn="ctr">
            <a:solidFill>
              <a:srgbClr val="003DB8"/>
            </a:solidFill>
            <a:prstDash val="solid"/>
            <a:round/>
            <a:headEnd type="none" w="med" len="med"/>
            <a:tailEnd type="triangle"/>
          </a:ln>
          <a:effectLst/>
        </p:spPr>
      </p:cxnSp>
      <p:cxnSp>
        <p:nvCxnSpPr>
          <p:cNvPr id="11" name="Straight Arrow Connector 10"/>
          <p:cNvCxnSpPr>
            <a:stCxn id="7" idx="2"/>
          </p:cNvCxnSpPr>
          <p:nvPr/>
        </p:nvCxnSpPr>
        <p:spPr bwMode="auto">
          <a:xfrm>
            <a:off x="3907367" y="1910853"/>
            <a:ext cx="1172633" cy="468607"/>
          </a:xfrm>
          <a:prstGeom prst="straightConnector1">
            <a:avLst/>
          </a:prstGeom>
          <a:solidFill>
            <a:schemeClr val="accent1"/>
          </a:solidFill>
          <a:ln w="28575" cap="flat" cmpd="sng" algn="ctr">
            <a:solidFill>
              <a:srgbClr val="003DB8"/>
            </a:solidFill>
            <a:prstDash val="solid"/>
            <a:round/>
            <a:headEnd type="none" w="med" len="med"/>
            <a:tailEnd type="triangle"/>
          </a:ln>
          <a:effectLst/>
        </p:spPr>
      </p:cxnSp>
      <p:cxnSp>
        <p:nvCxnSpPr>
          <p:cNvPr id="15" name="Straight Arrow Connector 14"/>
          <p:cNvCxnSpPr>
            <a:stCxn id="7" idx="2"/>
          </p:cNvCxnSpPr>
          <p:nvPr/>
        </p:nvCxnSpPr>
        <p:spPr bwMode="auto">
          <a:xfrm flipH="1">
            <a:off x="3754967" y="1910853"/>
            <a:ext cx="152400" cy="273874"/>
          </a:xfrm>
          <a:prstGeom prst="straightConnector1">
            <a:avLst/>
          </a:prstGeom>
          <a:solidFill>
            <a:schemeClr val="accent1"/>
          </a:solidFill>
          <a:ln w="28575" cap="flat" cmpd="sng" algn="ctr">
            <a:solidFill>
              <a:srgbClr val="003DB8"/>
            </a:solidFill>
            <a:prstDash val="solid"/>
            <a:round/>
            <a:headEnd type="none" w="med" len="med"/>
            <a:tailEnd type="triangle"/>
          </a:ln>
          <a:effectLst/>
        </p:spPr>
      </p:cxnSp>
      <p:sp>
        <p:nvSpPr>
          <p:cNvPr id="20" name="TextBox 19"/>
          <p:cNvSpPr txBox="1"/>
          <p:nvPr/>
        </p:nvSpPr>
        <p:spPr>
          <a:xfrm>
            <a:off x="1034631" y="3871304"/>
            <a:ext cx="1383114" cy="226216"/>
          </a:xfrm>
          <a:prstGeom prst="rect">
            <a:avLst/>
          </a:prstGeom>
          <a:noFill/>
        </p:spPr>
        <p:txBody>
          <a:bodyPr wrap="none" rtlCol="0">
            <a:spAutoFit/>
          </a:bodyPr>
          <a:lstStyle/>
          <a:p>
            <a:r>
              <a:rPr lang="en-US" sz="1600" b="1" dirty="0">
                <a:solidFill>
                  <a:srgbClr val="FF0000"/>
                </a:solidFill>
                <a:latin typeface="Calibri" panose="020F0502020204030204" pitchFamily="34" charset="0"/>
                <a:cs typeface="Calibri" panose="020F0502020204030204" pitchFamily="34" charset="0"/>
              </a:rPr>
              <a:t>Process out-of-control</a:t>
            </a:r>
          </a:p>
        </p:txBody>
      </p:sp>
      <p:cxnSp>
        <p:nvCxnSpPr>
          <p:cNvPr id="22" name="Straight Arrow Connector 21"/>
          <p:cNvCxnSpPr>
            <a:stCxn id="20" idx="1"/>
          </p:cNvCxnSpPr>
          <p:nvPr/>
        </p:nvCxnSpPr>
        <p:spPr bwMode="auto">
          <a:xfrm flipH="1" flipV="1">
            <a:off x="745068" y="3717193"/>
            <a:ext cx="289563" cy="267219"/>
          </a:xfrm>
          <a:prstGeom prst="straightConnector1">
            <a:avLst/>
          </a:prstGeom>
          <a:solidFill>
            <a:schemeClr val="accent1"/>
          </a:solidFill>
          <a:ln w="28575" cap="flat" cmpd="sng" algn="ctr">
            <a:solidFill>
              <a:srgbClr val="003DB8"/>
            </a:solidFill>
            <a:prstDash val="solid"/>
            <a:round/>
            <a:headEnd type="none" w="med" len="med"/>
            <a:tailEnd type="triangle"/>
          </a:ln>
          <a:effectLst/>
        </p:spPr>
      </p:cxnSp>
      <p:sp>
        <p:nvSpPr>
          <p:cNvPr id="6" name="Rectangle 5"/>
          <p:cNvSpPr/>
          <p:nvPr/>
        </p:nvSpPr>
        <p:spPr>
          <a:xfrm>
            <a:off x="228600" y="4863135"/>
            <a:ext cx="4512733" cy="1728165"/>
          </a:xfrm>
          <a:prstGeom prst="rect">
            <a:avLst/>
          </a:prstGeom>
        </p:spPr>
        <p:txBody>
          <a:bodyPr wrap="square">
            <a:spAutoFit/>
          </a:bodyPr>
          <a:lstStyle/>
          <a:p>
            <a:pPr marL="0" indent="0">
              <a:spcBef>
                <a:spcPts val="0"/>
              </a:spcBef>
              <a:spcAft>
                <a:spcPts val="0"/>
              </a:spcAft>
              <a:buClr>
                <a:srgbClr val="923222"/>
              </a:buClr>
              <a:buSzPct val="115000"/>
            </a:pPr>
            <a:r>
              <a:rPr lang="en-US" altLang="en-US" sz="2000" b="1" u="sng"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Firms</a:t>
            </a:r>
            <a:r>
              <a:rPr lang="en-US" altLang="en-US" sz="2000" b="1" dirty="0">
                <a:latin typeface="Calibri" panose="020F0502020204030204" pitchFamily="34" charset="0"/>
                <a:cs typeface="Arial" panose="020B0604020202020204" pitchFamily="34" charset="0"/>
              </a:rPr>
              <a:t>:</a:t>
            </a:r>
          </a:p>
          <a:p>
            <a:pPr lvl="1" indent="-287338">
              <a:lnSpc>
                <a:spcPct val="90000"/>
              </a:lnSpc>
              <a:spcBef>
                <a:spcPts val="300"/>
              </a:spcBef>
              <a:spcAft>
                <a:spcPts val="30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Gather process performance data</a:t>
            </a:r>
          </a:p>
          <a:p>
            <a:pPr lvl="1" indent="-287338">
              <a:lnSpc>
                <a:spcPct val="90000"/>
              </a:lnSpc>
              <a:spcBef>
                <a:spcPts val="300"/>
              </a:spcBef>
              <a:spcAft>
                <a:spcPts val="30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Create control charts to monitor process variability</a:t>
            </a:r>
          </a:p>
          <a:p>
            <a:pPr lvl="1" indent="-287338">
              <a:lnSpc>
                <a:spcPct val="90000"/>
              </a:lnSpc>
              <a:spcBef>
                <a:spcPts val="300"/>
              </a:spcBef>
              <a:spcAft>
                <a:spcPts val="30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Then collect sample measurements of the process over time and plot on charts</a:t>
            </a:r>
            <a:r>
              <a:rPr lang="en-US" altLang="en-US" sz="1800" dirty="0">
                <a:latin typeface="Calibri" panose="020F0502020204030204" pitchFamily="34" charset="0"/>
                <a:cs typeface="Arial" panose="020B0604020202020204" pitchFamily="34" charset="0"/>
              </a:rPr>
              <a:t>.</a:t>
            </a:r>
          </a:p>
        </p:txBody>
      </p:sp>
      <p:sp>
        <p:nvSpPr>
          <p:cNvPr id="8" name="Rectangle 7"/>
          <p:cNvSpPr/>
          <p:nvPr/>
        </p:nvSpPr>
        <p:spPr>
          <a:xfrm>
            <a:off x="6019801" y="1380393"/>
            <a:ext cx="2895600" cy="3554819"/>
          </a:xfrm>
          <a:prstGeom prst="rect">
            <a:avLst/>
          </a:prstGeom>
        </p:spPr>
        <p:txBody>
          <a:bodyPr wrap="square">
            <a:spAutoFit/>
          </a:bodyPr>
          <a:lstStyle/>
          <a:p>
            <a:pPr marL="228600" indent="-228600">
              <a:spcBef>
                <a:spcPts val="0"/>
              </a:spcBef>
              <a:spcAft>
                <a:spcPts val="0"/>
              </a:spcAft>
              <a:buClr>
                <a:srgbClr val="923222"/>
              </a:buClr>
              <a:buSzPct val="115000"/>
              <a:buFont typeface="Wingdings" panose="05000000000000000000" pitchFamily="2" charset="2"/>
              <a:buChar char="§"/>
            </a:pPr>
            <a:r>
              <a:rPr lang="en-US" altLang="en-US" sz="1800" b="1" dirty="0">
                <a:latin typeface="Calibri" panose="020F0502020204030204" pitchFamily="34" charset="0"/>
                <a:ea typeface="ＭＳ Ｐゴシック" panose="020B0600070205080204" pitchFamily="34" charset="-128"/>
              </a:rPr>
              <a:t>Natural Variations</a:t>
            </a:r>
          </a:p>
          <a:p>
            <a:pPr marL="576263" lvl="1" indent="-236538">
              <a:spcBef>
                <a:spcPts val="0"/>
              </a:spcBef>
              <a:spcAft>
                <a:spcPts val="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Expected and random  (can’t control)</a:t>
            </a:r>
          </a:p>
          <a:p>
            <a:pPr marL="228600" indent="-228600">
              <a:spcBef>
                <a:spcPts val="600"/>
              </a:spcBef>
              <a:spcAft>
                <a:spcPts val="0"/>
              </a:spcAft>
              <a:buClr>
                <a:srgbClr val="923222"/>
              </a:buClr>
              <a:buSzPct val="115000"/>
              <a:buFont typeface="Wingdings" panose="05000000000000000000" pitchFamily="2" charset="2"/>
              <a:buChar char="§"/>
            </a:pPr>
            <a:r>
              <a:rPr lang="en-US" altLang="en-US" sz="1800" b="1" dirty="0">
                <a:latin typeface="Calibri" panose="020F0502020204030204" pitchFamily="34" charset="0"/>
                <a:ea typeface="ＭＳ Ｐゴシック" panose="020B0600070205080204" pitchFamily="34" charset="-128"/>
              </a:rPr>
              <a:t>Assignable Variations</a:t>
            </a:r>
          </a:p>
          <a:p>
            <a:pPr marL="576263" lvl="1" indent="-236538">
              <a:spcBef>
                <a:spcPts val="0"/>
              </a:spcBef>
              <a:spcAft>
                <a:spcPts val="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Have a specific cause                 (can control)</a:t>
            </a:r>
          </a:p>
          <a:p>
            <a:pPr marL="228600" indent="-228600">
              <a:spcBef>
                <a:spcPts val="1800"/>
              </a:spcBef>
              <a:spcAft>
                <a:spcPts val="0"/>
              </a:spcAft>
              <a:buClr>
                <a:srgbClr val="923222"/>
              </a:buClr>
              <a:buSzPct val="115000"/>
              <a:buFont typeface="Wingdings" panose="05000000000000000000" pitchFamily="2" charset="2"/>
              <a:buChar char="§"/>
            </a:pPr>
            <a:r>
              <a:rPr lang="en-US" altLang="en-US" sz="1800" b="1" dirty="0">
                <a:latin typeface="Calibri" panose="020F0502020204030204" pitchFamily="34" charset="0"/>
                <a:ea typeface="ＭＳ Ｐゴシック" panose="020B0600070205080204" pitchFamily="34" charset="-128"/>
              </a:rPr>
              <a:t>Variable Data</a:t>
            </a:r>
          </a:p>
          <a:p>
            <a:pPr marL="576263" lvl="1" indent="-236538">
              <a:spcBef>
                <a:spcPts val="0"/>
              </a:spcBef>
              <a:spcAft>
                <a:spcPts val="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Continuous (e.g., weight)</a:t>
            </a:r>
          </a:p>
          <a:p>
            <a:pPr marL="228600" indent="-228600">
              <a:spcBef>
                <a:spcPts val="600"/>
              </a:spcBef>
              <a:spcAft>
                <a:spcPts val="0"/>
              </a:spcAft>
              <a:buClr>
                <a:srgbClr val="923222"/>
              </a:buClr>
              <a:buSzPct val="115000"/>
              <a:buFont typeface="Wingdings" panose="05000000000000000000" pitchFamily="2" charset="2"/>
              <a:buChar char="§"/>
            </a:pPr>
            <a:r>
              <a:rPr lang="en-US" altLang="en-US" sz="1800" b="1" dirty="0">
                <a:latin typeface="Calibri" panose="020F0502020204030204" pitchFamily="34" charset="0"/>
                <a:ea typeface="ＭＳ Ｐゴシック" panose="020B0600070205080204" pitchFamily="34" charset="-128"/>
              </a:rPr>
              <a:t>Attribute Data </a:t>
            </a:r>
          </a:p>
          <a:p>
            <a:pPr marL="576263" lvl="1" indent="-236538">
              <a:spcBef>
                <a:spcPts val="0"/>
              </a:spcBef>
              <a:spcAft>
                <a:spcPts val="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Indicate some attribute such as color and satisfaction, or beauty. </a:t>
            </a:r>
          </a:p>
        </p:txBody>
      </p:sp>
      <p:sp>
        <p:nvSpPr>
          <p:cNvPr id="10" name="Rectangle 9"/>
          <p:cNvSpPr/>
          <p:nvPr/>
        </p:nvSpPr>
        <p:spPr>
          <a:xfrm>
            <a:off x="4961467" y="4863135"/>
            <a:ext cx="3953933" cy="1478866"/>
          </a:xfrm>
          <a:prstGeom prst="rect">
            <a:avLst/>
          </a:prstGeom>
        </p:spPr>
        <p:txBody>
          <a:bodyPr wrap="square">
            <a:spAutoFit/>
          </a:bodyPr>
          <a:lstStyle/>
          <a:p>
            <a:pPr marL="0" indent="0">
              <a:spcBef>
                <a:spcPts val="0"/>
              </a:spcBef>
              <a:spcAft>
                <a:spcPts val="0"/>
              </a:spcAft>
              <a:buFontTx/>
              <a:buNone/>
            </a:pPr>
            <a:r>
              <a:rPr lang="en-US" altLang="en-US" sz="2000" b="1" u="sng"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Allows firms to</a:t>
            </a:r>
            <a:r>
              <a:rPr lang="en-US" altLang="en-US" sz="2000" b="1" dirty="0">
                <a:latin typeface="Calibri" panose="020F0502020204030204" pitchFamily="34" charset="0"/>
                <a:cs typeface="Arial" panose="020B0604020202020204" pitchFamily="34" charset="0"/>
              </a:rPr>
              <a:t>:</a:t>
            </a:r>
          </a:p>
          <a:p>
            <a:pPr lvl="1" indent="-287338">
              <a:lnSpc>
                <a:spcPct val="90000"/>
              </a:lnSpc>
              <a:spcBef>
                <a:spcPts val="300"/>
              </a:spcBef>
              <a:spcAft>
                <a:spcPts val="30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Visually monitor process performance</a:t>
            </a:r>
          </a:p>
          <a:p>
            <a:pPr lvl="1" indent="-287338">
              <a:lnSpc>
                <a:spcPct val="90000"/>
              </a:lnSpc>
              <a:spcBef>
                <a:spcPts val="300"/>
              </a:spcBef>
              <a:spcAft>
                <a:spcPts val="30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Compare the performance to desired levels or standards</a:t>
            </a:r>
          </a:p>
          <a:p>
            <a:pPr lvl="1" indent="-287338">
              <a:lnSpc>
                <a:spcPct val="90000"/>
              </a:lnSpc>
              <a:spcBef>
                <a:spcPts val="300"/>
              </a:spcBef>
              <a:spcAft>
                <a:spcPts val="300"/>
              </a:spcAft>
              <a:buClr>
                <a:srgbClr val="923222"/>
              </a:buClr>
              <a:buSzPct val="110000"/>
              <a:buFont typeface="Arial" pitchFamily="34" charset="0"/>
              <a:buChar char="–"/>
            </a:pPr>
            <a:r>
              <a:rPr lang="en-US" altLang="en-US" sz="1600" dirty="0">
                <a:latin typeface="Calibri" panose="020F0502020204030204" pitchFamily="34" charset="0"/>
                <a:cs typeface="Arial" panose="020B0604020202020204" pitchFamily="34" charset="0"/>
              </a:rPr>
              <a:t>Take corrective action as necessary </a:t>
            </a:r>
            <a:endParaRPr lang="en-US" sz="1600" dirty="0">
              <a:latin typeface="Calibri" panose="020F0502020204030204" pitchFamily="34" charset="0"/>
              <a:cs typeface="Arial" panose="020B0604020202020204" pitchFamily="34" charset="0"/>
            </a:endParaRPr>
          </a:p>
        </p:txBody>
      </p:sp>
      <p:sp>
        <p:nvSpPr>
          <p:cNvPr id="34" name="Rectangle 33"/>
          <p:cNvSpPr/>
          <p:nvPr/>
        </p:nvSpPr>
        <p:spPr bwMode="auto">
          <a:xfrm>
            <a:off x="6019800" y="1380393"/>
            <a:ext cx="2895600" cy="1701800"/>
          </a:xfrm>
          <a:prstGeom prst="rect">
            <a:avLst/>
          </a:pr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35" name="Rectangle 34"/>
          <p:cNvSpPr/>
          <p:nvPr/>
        </p:nvSpPr>
        <p:spPr bwMode="auto">
          <a:xfrm>
            <a:off x="6019800" y="3175326"/>
            <a:ext cx="2895600" cy="1710267"/>
          </a:xfrm>
          <a:prstGeom prst="rect">
            <a:avLst/>
          </a:prstGeom>
          <a:no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outerShdw blurRad="38100" dist="38100" dir="2700000" algn="tl">
                  <a:srgbClr val="000000">
                    <a:alpha val="43137"/>
                  </a:srgbClr>
                </a:outerShdw>
              </a:effectLst>
              <a:latin typeface="News Gothic MT" pitchFamily="34" charset="0"/>
            </a:endParaRPr>
          </a:p>
        </p:txBody>
      </p:sp>
      <p:sp>
        <p:nvSpPr>
          <p:cNvPr id="36" name="Rectangle 53"/>
          <p:cNvSpPr>
            <a:spLocks noGrp="1" noChangeArrowheads="1"/>
          </p:cNvSpPr>
          <p:nvPr>
            <p:ph type="title" idx="4294967295"/>
          </p:nvPr>
        </p:nvSpPr>
        <p:spPr>
          <a:xfrm>
            <a:off x="228600" y="132598"/>
            <a:ext cx="7191375"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dirty="0">
                <a:solidFill>
                  <a:srgbClr val="923222"/>
                </a:solidFill>
                <a:effectLst>
                  <a:outerShdw blurRad="38100" dist="38100" dir="2700000" algn="tl">
                    <a:srgbClr val="C0C0C0"/>
                  </a:outerShdw>
                </a:effectLst>
                <a:latin typeface="Calibri" panose="020F0502020204030204" pitchFamily="34" charset="0"/>
                <a:cs typeface="Arial" charset="0"/>
              </a:rPr>
              <a:t>Tools of Quality Control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 Control Charts</a:t>
            </a:r>
            <a:endParaRPr lang="en-US" altLang="en-US" sz="2000" b="0" i="1" kern="1200" dirty="0">
              <a:effectLst>
                <a:outerShdw blurRad="38100" dist="38100" dir="2700000" algn="tl">
                  <a:srgbClr val="000000">
                    <a:alpha val="43137"/>
                  </a:srgbClr>
                </a:outerShdw>
              </a:effectLst>
              <a:latin typeface="Calibri" panose="020F0502020204030204" pitchFamily="34" charset="0"/>
              <a:ea typeface="+mn-ea"/>
              <a:cs typeface="Arial" charset="0"/>
            </a:endParaRPr>
          </a:p>
        </p:txBody>
      </p:sp>
      <p:sp>
        <p:nvSpPr>
          <p:cNvPr id="18" name="Rectangle 17"/>
          <p:cNvSpPr/>
          <p:nvPr/>
        </p:nvSpPr>
        <p:spPr>
          <a:xfrm>
            <a:off x="228600" y="914400"/>
            <a:ext cx="5386429" cy="36933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a:spAutoFit/>
          </a:bodyPr>
          <a:lstStyle/>
          <a:p>
            <a:pPr algn="ctr">
              <a:lnSpc>
                <a:spcPct val="90000"/>
              </a:lnSpc>
            </a:pPr>
            <a:r>
              <a:rPr lang="en-US" sz="2000" b="1" dirty="0">
                <a:solidFill>
                  <a:srgbClr val="222222"/>
                </a:solidFill>
                <a:latin typeface="Calibri" panose="020F0502020204030204" pitchFamily="34" charset="0"/>
                <a:cs typeface="Calibri" panose="020F0502020204030204" pitchFamily="34" charset="0"/>
              </a:rPr>
              <a:t>Graph to study how a process changes over time</a:t>
            </a:r>
          </a:p>
        </p:txBody>
      </p:sp>
    </p:spTree>
    <p:extLst>
      <p:ext uri="{BB962C8B-B14F-4D97-AF65-F5344CB8AC3E}">
        <p14:creationId xmlns:p14="http://schemas.microsoft.com/office/powerpoint/2010/main" val="194832788"/>
      </p:ext>
    </p:extLst>
  </p:cSld>
  <p:clrMapOvr>
    <a:masterClrMapping/>
  </p:clrMapOvr>
  <p:transition spd="slow">
    <p:pull dir="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title" idx="4294967295"/>
          </p:nvPr>
        </p:nvSpPr>
        <p:spPr>
          <a:xfrm>
            <a:off x="228600" y="132599"/>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dirty="0">
                <a:solidFill>
                  <a:srgbClr val="923222"/>
                </a:solidFill>
                <a:effectLst>
                  <a:outerShdw blurRad="38100" dist="38100" dir="2700000" algn="tl">
                    <a:srgbClr val="C0C0C0"/>
                  </a:outerShdw>
                </a:effectLst>
                <a:latin typeface="Calibri" panose="020F0502020204030204" pitchFamily="34" charset="0"/>
                <a:cs typeface="Arial" charset="0"/>
              </a:rPr>
              <a:t>Tools of Quality Control </a:t>
            </a:r>
            <a:r>
              <a:rPr lang="en-US" altLang="en-US" sz="3200" kern="1200" dirty="0">
                <a:effectLst>
                  <a:outerShdw blurRad="38100" dist="38100" dir="2700000" algn="tl">
                    <a:srgbClr val="C0C0C0"/>
                  </a:outerShdw>
                </a:effectLst>
                <a:latin typeface="Calibri" panose="020F0502020204030204" pitchFamily="34" charset="0"/>
                <a:ea typeface="+mn-ea"/>
                <a:cs typeface="Arial" charset="0"/>
              </a:rPr>
              <a:t>– Scatter Diagrams</a:t>
            </a:r>
            <a:endParaRPr lang="en-US" altLang="en-US" sz="2000" b="0" i="1" kern="1200" dirty="0">
              <a:effectLst>
                <a:outerShdw blurRad="38100" dist="38100" dir="2700000" algn="tl">
                  <a:srgbClr val="000000">
                    <a:alpha val="43137"/>
                  </a:srgbClr>
                </a:outerShdw>
              </a:effectLst>
              <a:latin typeface="Calibri" panose="020F0502020204030204" pitchFamily="34" charset="0"/>
              <a:ea typeface="+mn-ea"/>
              <a:cs typeface="Arial" charset="0"/>
            </a:endParaRPr>
          </a:p>
        </p:txBody>
      </p:sp>
      <p:pic>
        <p:nvPicPr>
          <p:cNvPr id="8" name="Picture 7"/>
          <p:cNvPicPr>
            <a:picLocks noChangeAspect="1"/>
          </p:cNvPicPr>
          <p:nvPr/>
        </p:nvPicPr>
        <p:blipFill>
          <a:blip r:embed="rId2"/>
          <a:stretch>
            <a:fillRect/>
          </a:stretch>
        </p:blipFill>
        <p:spPr>
          <a:xfrm>
            <a:off x="228601" y="914399"/>
            <a:ext cx="8686799" cy="5562601"/>
          </a:xfrm>
          <a:prstGeom prst="rect">
            <a:avLst/>
          </a:prstGeom>
        </p:spPr>
      </p:pic>
      <p:sp>
        <p:nvSpPr>
          <p:cNvPr id="7" name="Rectangle 6"/>
          <p:cNvSpPr/>
          <p:nvPr/>
        </p:nvSpPr>
        <p:spPr>
          <a:xfrm>
            <a:off x="5748866" y="4267200"/>
            <a:ext cx="2658534" cy="1200329"/>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a:spAutoFit/>
          </a:bodyPr>
          <a:lstStyle/>
          <a:p>
            <a:pPr algn="ctr">
              <a:lnSpc>
                <a:spcPct val="90000"/>
              </a:lnSpc>
            </a:pPr>
            <a:r>
              <a:rPr lang="en-US" sz="2000" b="1" dirty="0">
                <a:solidFill>
                  <a:srgbClr val="222222"/>
                </a:solidFill>
                <a:latin typeface="Calibri" panose="020F0502020204030204" pitchFamily="34" charset="0"/>
                <a:cs typeface="Calibri" panose="020F0502020204030204" pitchFamily="34" charset="0"/>
              </a:rPr>
              <a:t>The values of two variables plotted along two axes, to reveal any correlation present.</a:t>
            </a:r>
          </a:p>
        </p:txBody>
      </p:sp>
    </p:spTree>
    <p:extLst>
      <p:ext uri="{BB962C8B-B14F-4D97-AF65-F5344CB8AC3E}">
        <p14:creationId xmlns:p14="http://schemas.microsoft.com/office/powerpoint/2010/main" val="1861731580"/>
      </p:ext>
    </p:extLst>
  </p:cSld>
  <p:clrMapOvr>
    <a:masterClrMapping/>
  </p:clrMapOvr>
  <p:transition spd="slow">
    <p:pull dir="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4"/>
          <p:cNvSpPr/>
          <p:nvPr/>
        </p:nvSpPr>
        <p:spPr>
          <a:xfrm>
            <a:off x="228600" y="170999"/>
            <a:ext cx="5680244" cy="420001"/>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Six Sigma Methodology</a:t>
            </a:r>
          </a:p>
        </p:txBody>
      </p:sp>
      <p:sp>
        <p:nvSpPr>
          <p:cNvPr id="7" name="Rectangle 6"/>
          <p:cNvSpPr/>
          <p:nvPr/>
        </p:nvSpPr>
        <p:spPr>
          <a:xfrm>
            <a:off x="228600" y="914400"/>
            <a:ext cx="8686800" cy="5693866"/>
          </a:xfrm>
          <a:prstGeom prst="rect">
            <a:avLst/>
          </a:prstGeom>
        </p:spPr>
        <p:txBody>
          <a:bodyPr wrap="square">
            <a:spAutoFit/>
          </a:bodyPr>
          <a:lstStyle/>
          <a:p>
            <a:pPr marL="0" marR="0">
              <a:spcBef>
                <a:spcPts val="600"/>
              </a:spcBef>
              <a:spcAft>
                <a:spcPts val="600"/>
              </a:spcAft>
            </a:pPr>
            <a:r>
              <a:rPr lang="en-US" sz="2800" dirty="0">
                <a:latin typeface="Calibri" panose="020F0502020204030204" pitchFamily="34" charset="0"/>
                <a:ea typeface="Calibri" panose="020F0502020204030204" pitchFamily="34" charset="0"/>
                <a:cs typeface="Calibri" panose="020F0502020204030204" pitchFamily="34" charset="0"/>
              </a:rPr>
              <a:t>Six Sigma has </a:t>
            </a:r>
            <a:r>
              <a:rPr lang="en-US" sz="2800" u="sng" dirty="0">
                <a:latin typeface="Calibri" panose="020F0502020204030204" pitchFamily="34" charset="0"/>
                <a:ea typeface="Calibri" panose="020F0502020204030204" pitchFamily="34" charset="0"/>
                <a:cs typeface="Calibri" panose="020F0502020204030204" pitchFamily="34" charset="0"/>
              </a:rPr>
              <a:t>two</a:t>
            </a:r>
            <a:r>
              <a:rPr lang="en-US" sz="2800" dirty="0">
                <a:latin typeface="Calibri" panose="020F0502020204030204" pitchFamily="34" charset="0"/>
                <a:ea typeface="Calibri" panose="020F0502020204030204" pitchFamily="34" charset="0"/>
                <a:cs typeface="Calibri" panose="020F0502020204030204" pitchFamily="34" charset="0"/>
              </a:rPr>
              <a:t> key methodologies:</a:t>
            </a:r>
          </a:p>
          <a:p>
            <a:pPr marL="342900" marR="0" lvl="0" indent="-342900">
              <a:spcBef>
                <a:spcPts val="1200"/>
              </a:spcBef>
              <a:spcAft>
                <a:spcPts val="600"/>
              </a:spcAft>
              <a:buFont typeface="Wingdings" panose="05000000000000000000" pitchFamily="2" charset="2"/>
              <a:buChar char=""/>
            </a:pP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DMADV</a:t>
            </a:r>
            <a:r>
              <a:rPr lang="en-US"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Methodology</a:t>
            </a:r>
            <a:r>
              <a:rPr lang="en-US" dirty="0">
                <a:latin typeface="Calibri" panose="020F0502020204030204" pitchFamily="34" charset="0"/>
                <a:ea typeface="Calibri" panose="020F0502020204030204" pitchFamily="34" charset="0"/>
                <a:cs typeface="Calibri" panose="020F0502020204030204" pitchFamily="34" charset="0"/>
              </a:rPr>
              <a:t>:</a:t>
            </a:r>
          </a:p>
          <a:p>
            <a:pPr marL="457200" marR="0">
              <a:spcBef>
                <a:spcPts val="600"/>
              </a:spcBef>
              <a:spcAft>
                <a:spcPts val="600"/>
              </a:spcAft>
            </a:pP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D</a:t>
            </a:r>
            <a:r>
              <a:rPr lang="en-US" sz="2000" dirty="0">
                <a:latin typeface="Calibri" panose="020F0502020204030204" pitchFamily="34" charset="0"/>
                <a:ea typeface="Calibri" panose="020F0502020204030204" pitchFamily="34" charset="0"/>
                <a:cs typeface="Calibri" panose="020F0502020204030204" pitchFamily="34" charset="0"/>
              </a:rPr>
              <a:t>efine --&gt; </a:t>
            </a: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M</a:t>
            </a:r>
            <a:r>
              <a:rPr lang="en-US" sz="2000" dirty="0">
                <a:latin typeface="Calibri" panose="020F0502020204030204" pitchFamily="34" charset="0"/>
                <a:ea typeface="Calibri" panose="020F0502020204030204" pitchFamily="34" charset="0"/>
                <a:cs typeface="Calibri" panose="020F0502020204030204" pitchFamily="34" charset="0"/>
              </a:rPr>
              <a:t>easure --&gt; </a:t>
            </a: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A</a:t>
            </a:r>
            <a:r>
              <a:rPr lang="en-US" sz="2000" dirty="0">
                <a:latin typeface="Calibri" panose="020F0502020204030204" pitchFamily="34" charset="0"/>
                <a:ea typeface="Calibri" panose="020F0502020204030204" pitchFamily="34" charset="0"/>
                <a:cs typeface="Calibri" panose="020F0502020204030204" pitchFamily="34" charset="0"/>
              </a:rPr>
              <a:t>nalyze --&gt; </a:t>
            </a: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D</a:t>
            </a:r>
            <a:r>
              <a:rPr lang="en-US" sz="2000" dirty="0">
                <a:latin typeface="Calibri" panose="020F0502020204030204" pitchFamily="34" charset="0"/>
                <a:ea typeface="Calibri" panose="020F0502020204030204" pitchFamily="34" charset="0"/>
                <a:cs typeface="Calibri" panose="020F0502020204030204" pitchFamily="34" charset="0"/>
              </a:rPr>
              <a:t>esign --&gt;</a:t>
            </a: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V</a:t>
            </a:r>
            <a:r>
              <a:rPr lang="en-US" sz="2000" dirty="0">
                <a:latin typeface="Calibri" panose="020F0502020204030204" pitchFamily="34" charset="0"/>
                <a:ea typeface="Calibri" panose="020F0502020204030204" pitchFamily="34" charset="0"/>
                <a:cs typeface="Calibri" panose="020F0502020204030204" pitchFamily="34" charset="0"/>
              </a:rPr>
              <a:t>erify: which is a data-driven quality strategy for </a:t>
            </a:r>
            <a:r>
              <a:rPr lang="en-US" sz="2000" b="1" dirty="0">
                <a:latin typeface="Calibri" panose="020F0502020204030204" pitchFamily="34" charset="0"/>
                <a:ea typeface="Calibri" panose="020F0502020204030204" pitchFamily="34" charset="0"/>
                <a:cs typeface="Calibri" panose="020F0502020204030204" pitchFamily="34" charset="0"/>
              </a:rPr>
              <a:t>designing</a:t>
            </a:r>
            <a:r>
              <a:rPr lang="en-US" sz="2000" dirty="0">
                <a:latin typeface="Calibri" panose="020F0502020204030204" pitchFamily="34" charset="0"/>
                <a:ea typeface="Calibri" panose="020F0502020204030204" pitchFamily="34" charset="0"/>
                <a:cs typeface="Calibri" panose="020F0502020204030204" pitchFamily="34" charset="0"/>
              </a:rPr>
              <a:t> products &amp; processes. </a:t>
            </a:r>
          </a:p>
          <a:p>
            <a:pPr marL="914400" lvl="1" indent="-342900">
              <a:spcBef>
                <a:spcPts val="600"/>
              </a:spcBef>
              <a:spcAft>
                <a:spcPts val="60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This methodology is used when the company wants to </a:t>
            </a:r>
            <a:r>
              <a:rPr lang="en-US" sz="18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create a new product design or business process</a:t>
            </a:r>
            <a:r>
              <a:rPr lang="en-US" sz="1800" dirty="0">
                <a:latin typeface="Calibri" panose="020F0502020204030204" pitchFamily="34" charset="0"/>
                <a:ea typeface="Calibri" panose="020F0502020204030204" pitchFamily="34" charset="0"/>
                <a:cs typeface="Calibri" panose="020F0502020204030204" pitchFamily="34" charset="0"/>
              </a:rPr>
              <a:t> that is more predictable and defect free.</a:t>
            </a:r>
          </a:p>
          <a:p>
            <a:pPr marL="342900" indent="-342900">
              <a:spcBef>
                <a:spcPts val="1200"/>
              </a:spcBef>
              <a:spcAft>
                <a:spcPts val="600"/>
              </a:spcAft>
              <a:buFont typeface="Wingdings" panose="05000000000000000000" pitchFamily="2" charset="2"/>
              <a:buChar char=""/>
            </a:pPr>
            <a:r>
              <a:rPr lang="en-US"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DMAIC</a:t>
            </a:r>
            <a:r>
              <a:rPr lang="en-US"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Methodology:</a:t>
            </a:r>
          </a:p>
          <a:p>
            <a:pPr marL="457200" marR="0">
              <a:spcBef>
                <a:spcPts val="600"/>
              </a:spcBef>
              <a:spcAft>
                <a:spcPts val="600"/>
              </a:spcAft>
            </a:pP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D</a:t>
            </a:r>
            <a:r>
              <a:rPr lang="en-US" sz="2000" dirty="0">
                <a:latin typeface="Calibri" panose="020F0502020204030204" pitchFamily="34" charset="0"/>
                <a:ea typeface="Calibri" panose="020F0502020204030204" pitchFamily="34" charset="0"/>
                <a:cs typeface="Calibri" panose="020F0502020204030204" pitchFamily="34" charset="0"/>
              </a:rPr>
              <a:t>efine --&gt; </a:t>
            </a: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M</a:t>
            </a:r>
            <a:r>
              <a:rPr lang="en-US" sz="2000" dirty="0">
                <a:latin typeface="Calibri" panose="020F0502020204030204" pitchFamily="34" charset="0"/>
                <a:ea typeface="Calibri" panose="020F0502020204030204" pitchFamily="34" charset="0"/>
                <a:cs typeface="Calibri" panose="020F0502020204030204" pitchFamily="34" charset="0"/>
              </a:rPr>
              <a:t>easure --&gt; </a:t>
            </a: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A</a:t>
            </a:r>
            <a:r>
              <a:rPr lang="en-US" sz="2000" dirty="0">
                <a:latin typeface="Calibri" panose="020F0502020204030204" pitchFamily="34" charset="0"/>
                <a:ea typeface="Calibri" panose="020F0502020204030204" pitchFamily="34" charset="0"/>
                <a:cs typeface="Calibri" panose="020F0502020204030204" pitchFamily="34" charset="0"/>
              </a:rPr>
              <a:t>nalyze --&gt; </a:t>
            </a: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I</a:t>
            </a:r>
            <a:r>
              <a:rPr lang="en-US" sz="2000" dirty="0">
                <a:latin typeface="Calibri" panose="020F0502020204030204" pitchFamily="34" charset="0"/>
                <a:ea typeface="Calibri" panose="020F0502020204030204" pitchFamily="34" charset="0"/>
                <a:cs typeface="Calibri" panose="020F0502020204030204" pitchFamily="34" charset="0"/>
              </a:rPr>
              <a:t>mprove --&gt;</a:t>
            </a:r>
            <a:r>
              <a:rPr lang="en-US" sz="2000" b="1" u="sng" dirty="0">
                <a:solidFill>
                  <a:srgbClr val="923222"/>
                </a:solidFill>
                <a:latin typeface="Calibri" panose="020F0502020204030204" pitchFamily="34" charset="0"/>
                <a:ea typeface="Calibri" panose="020F0502020204030204" pitchFamily="34" charset="0"/>
                <a:cs typeface="Calibri" panose="020F0502020204030204" pitchFamily="34" charset="0"/>
              </a:rPr>
              <a:t>C</a:t>
            </a:r>
            <a:r>
              <a:rPr lang="en-US" sz="2000" dirty="0">
                <a:latin typeface="Calibri" panose="020F0502020204030204" pitchFamily="34" charset="0"/>
                <a:ea typeface="Calibri" panose="020F0502020204030204" pitchFamily="34" charset="0"/>
                <a:cs typeface="Calibri" panose="020F0502020204030204" pitchFamily="34" charset="0"/>
              </a:rPr>
              <a:t>ontrol: which is a data-driven quality strategy for </a:t>
            </a:r>
            <a:r>
              <a:rPr lang="en-US" sz="2000" b="1" dirty="0">
                <a:latin typeface="Calibri" panose="020F0502020204030204" pitchFamily="34" charset="0"/>
                <a:ea typeface="Calibri" panose="020F0502020204030204" pitchFamily="34" charset="0"/>
                <a:cs typeface="Calibri" panose="020F0502020204030204" pitchFamily="34" charset="0"/>
              </a:rPr>
              <a:t>improving</a:t>
            </a:r>
            <a:r>
              <a:rPr lang="en-US" sz="2000" dirty="0">
                <a:latin typeface="Calibri" panose="020F0502020204030204" pitchFamily="34" charset="0"/>
                <a:ea typeface="Calibri" panose="020F0502020204030204" pitchFamily="34" charset="0"/>
                <a:cs typeface="Calibri" panose="020F0502020204030204" pitchFamily="34" charset="0"/>
              </a:rPr>
              <a:t> products &amp; processes. </a:t>
            </a:r>
          </a:p>
          <a:p>
            <a:pPr marL="914400" marR="0" lvl="1" indent="-342900">
              <a:spcBef>
                <a:spcPts val="600"/>
              </a:spcBef>
              <a:spcAft>
                <a:spcPts val="60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This methodology is used when the company wants to </a:t>
            </a:r>
            <a:r>
              <a:rPr lang="en-US" sz="1800"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improve an existing product or business process</a:t>
            </a:r>
            <a:r>
              <a:rPr lang="en-US" sz="1800" dirty="0">
                <a:latin typeface="Calibri" panose="020F0502020204030204" pitchFamily="34" charset="0"/>
                <a:ea typeface="Calibri" panose="020F0502020204030204" pitchFamily="34" charset="0"/>
                <a:cs typeface="Calibri" panose="020F0502020204030204" pitchFamily="34" charset="0"/>
              </a:rPr>
              <a:t>.  </a:t>
            </a:r>
          </a:p>
          <a:p>
            <a:pPr marL="914400" marR="0" lvl="1" indent="-342900">
              <a:spcBef>
                <a:spcPts val="600"/>
              </a:spcBef>
              <a:spcAft>
                <a:spcPts val="60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DMAIC is the most widely adopted and recognized Six Sigma methodology in use.  </a:t>
            </a:r>
          </a:p>
          <a:p>
            <a:pPr marL="914400" marR="0" lvl="1" indent="-342900">
              <a:spcBef>
                <a:spcPts val="600"/>
              </a:spcBef>
              <a:spcAft>
                <a:spcPts val="60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It defines the steps a Six Sigma practitioner typically follows during a project.  </a:t>
            </a:r>
          </a:p>
        </p:txBody>
      </p:sp>
    </p:spTree>
    <p:extLst>
      <p:ext uri="{BB962C8B-B14F-4D97-AF65-F5344CB8AC3E}">
        <p14:creationId xmlns:p14="http://schemas.microsoft.com/office/powerpoint/2010/main" val="405016131"/>
      </p:ext>
    </p:extLst>
  </p:cSld>
  <p:clrMapOvr>
    <a:masterClrMapping/>
  </p:clrMapOvr>
  <p:transition spd="slow">
    <p:pull dir="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3500"/>
            <a:ext cx="8439150" cy="635000"/>
          </a:xfrm>
        </p:spPr>
        <p:txBody>
          <a:bodyPr>
            <a:normAutofit/>
          </a:bodyPr>
          <a:lstStyle/>
          <a:p>
            <a:r>
              <a:rPr lang="en-US" sz="3200" dirty="0">
                <a:solidFill>
                  <a:srgbClr val="923222"/>
                </a:solidFill>
                <a:effectLst>
                  <a:outerShdw blurRad="38100" dist="38100" dir="2700000" algn="tl">
                    <a:srgbClr val="C0C0C0"/>
                  </a:outerShdw>
                </a:effectLst>
                <a:latin typeface="Calibri" panose="020F0502020204030204" pitchFamily="34" charset="0"/>
                <a:cs typeface="Arial" charset="0"/>
              </a:rPr>
              <a:t>DMAIC Methodology</a:t>
            </a:r>
            <a:endParaRPr lang="en-US" b="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endParaRPr>
          </a:p>
        </p:txBody>
      </p:sp>
      <p:pic>
        <p:nvPicPr>
          <p:cNvPr id="4" name="Picture 3" descr="Analyze.png"/>
          <p:cNvPicPr>
            <a:picLocks noChangeAspect="1"/>
          </p:cNvPicPr>
          <p:nvPr/>
        </p:nvPicPr>
        <p:blipFill>
          <a:blip r:embed="rId2" cstate="print"/>
          <a:stretch>
            <a:fillRect/>
          </a:stretch>
        </p:blipFill>
        <p:spPr>
          <a:xfrm>
            <a:off x="3697604" y="1371600"/>
            <a:ext cx="1748790" cy="2224564"/>
          </a:xfrm>
          <a:prstGeom prst="rect">
            <a:avLst/>
          </a:prstGeom>
        </p:spPr>
      </p:pic>
      <p:pic>
        <p:nvPicPr>
          <p:cNvPr id="5" name="Picture 4" descr="Control.png"/>
          <p:cNvPicPr>
            <a:picLocks noChangeAspect="1"/>
          </p:cNvPicPr>
          <p:nvPr/>
        </p:nvPicPr>
        <p:blipFill>
          <a:blip r:embed="rId3" cstate="print"/>
          <a:stretch>
            <a:fillRect/>
          </a:stretch>
        </p:blipFill>
        <p:spPr>
          <a:xfrm>
            <a:off x="7166610" y="1371600"/>
            <a:ext cx="1748790" cy="2224564"/>
          </a:xfrm>
          <a:prstGeom prst="rect">
            <a:avLst/>
          </a:prstGeom>
        </p:spPr>
      </p:pic>
      <p:pic>
        <p:nvPicPr>
          <p:cNvPr id="6" name="Picture 5" descr="Define.png"/>
          <p:cNvPicPr>
            <a:picLocks noChangeAspect="1"/>
          </p:cNvPicPr>
          <p:nvPr/>
        </p:nvPicPr>
        <p:blipFill>
          <a:blip r:embed="rId4" cstate="print"/>
          <a:stretch>
            <a:fillRect/>
          </a:stretch>
        </p:blipFill>
        <p:spPr>
          <a:xfrm>
            <a:off x="228600" y="1371600"/>
            <a:ext cx="1748790" cy="2224564"/>
          </a:xfrm>
          <a:prstGeom prst="rect">
            <a:avLst/>
          </a:prstGeom>
        </p:spPr>
      </p:pic>
      <p:pic>
        <p:nvPicPr>
          <p:cNvPr id="7" name="Picture 6" descr="Improve.png"/>
          <p:cNvPicPr>
            <a:picLocks noChangeAspect="1"/>
          </p:cNvPicPr>
          <p:nvPr/>
        </p:nvPicPr>
        <p:blipFill>
          <a:blip r:embed="rId5" cstate="print"/>
          <a:stretch>
            <a:fillRect/>
          </a:stretch>
        </p:blipFill>
        <p:spPr>
          <a:xfrm>
            <a:off x="5432107" y="1371600"/>
            <a:ext cx="1748790" cy="2224564"/>
          </a:xfrm>
          <a:prstGeom prst="rect">
            <a:avLst/>
          </a:prstGeom>
        </p:spPr>
      </p:pic>
      <p:pic>
        <p:nvPicPr>
          <p:cNvPr id="8" name="Picture 7" descr="Measure.png"/>
          <p:cNvPicPr>
            <a:picLocks noChangeAspect="1"/>
          </p:cNvPicPr>
          <p:nvPr/>
        </p:nvPicPr>
        <p:blipFill>
          <a:blip r:embed="rId6" cstate="print"/>
          <a:stretch>
            <a:fillRect/>
          </a:stretch>
        </p:blipFill>
        <p:spPr>
          <a:xfrm>
            <a:off x="1963102" y="1371600"/>
            <a:ext cx="1748790" cy="2224564"/>
          </a:xfrm>
          <a:prstGeom prst="rect">
            <a:avLst/>
          </a:prstGeom>
        </p:spPr>
      </p:pic>
      <p:sp>
        <p:nvSpPr>
          <p:cNvPr id="12" name="TextBox 11"/>
          <p:cNvSpPr txBox="1"/>
          <p:nvPr/>
        </p:nvSpPr>
        <p:spPr>
          <a:xfrm>
            <a:off x="228600" y="4038600"/>
            <a:ext cx="1757719" cy="1323439"/>
          </a:xfrm>
          <a:prstGeom prst="rect">
            <a:avLst/>
          </a:prstGeom>
          <a:noFill/>
        </p:spPr>
        <p:txBody>
          <a:bodyPr wrap="square" rtlCol="0">
            <a:spAutoFit/>
          </a:bodyPr>
          <a:lstStyle/>
          <a:p>
            <a:pPr algn="ctr"/>
            <a:r>
              <a:rPr lang="en-US" sz="2000" b="1" dirty="0">
                <a:solidFill>
                  <a:srgbClr val="923222"/>
                </a:solidFill>
                <a:latin typeface="Calibri" panose="020F0502020204030204" pitchFamily="34" charset="0"/>
              </a:rPr>
              <a:t>What is the customers’  expectation of the process?</a:t>
            </a:r>
          </a:p>
        </p:txBody>
      </p:sp>
      <p:sp>
        <p:nvSpPr>
          <p:cNvPr id="13" name="TextBox 12"/>
          <p:cNvSpPr txBox="1"/>
          <p:nvPr/>
        </p:nvSpPr>
        <p:spPr>
          <a:xfrm>
            <a:off x="2102962" y="4038600"/>
            <a:ext cx="1432876" cy="1015663"/>
          </a:xfrm>
          <a:prstGeom prst="rect">
            <a:avLst/>
          </a:prstGeom>
          <a:noFill/>
        </p:spPr>
        <p:txBody>
          <a:bodyPr wrap="square" rtlCol="0">
            <a:spAutoFit/>
          </a:bodyPr>
          <a:lstStyle/>
          <a:p>
            <a:pPr algn="ctr"/>
            <a:r>
              <a:rPr lang="en-US" sz="2000" b="1" dirty="0">
                <a:solidFill>
                  <a:srgbClr val="923222"/>
                </a:solidFill>
                <a:latin typeface="Calibri" panose="020F0502020204030204" pitchFamily="34" charset="0"/>
              </a:rPr>
              <a:t>What is the frequency of defects?</a:t>
            </a:r>
          </a:p>
        </p:txBody>
      </p:sp>
      <p:sp>
        <p:nvSpPr>
          <p:cNvPr id="14" name="TextBox 13"/>
          <p:cNvSpPr txBox="1"/>
          <p:nvPr/>
        </p:nvSpPr>
        <p:spPr>
          <a:xfrm>
            <a:off x="3797693" y="4038600"/>
            <a:ext cx="1548614" cy="1323439"/>
          </a:xfrm>
          <a:prstGeom prst="rect">
            <a:avLst/>
          </a:prstGeom>
          <a:noFill/>
        </p:spPr>
        <p:txBody>
          <a:bodyPr wrap="square" rtlCol="0">
            <a:spAutoFit/>
          </a:bodyPr>
          <a:lstStyle/>
          <a:p>
            <a:pPr algn="ctr"/>
            <a:r>
              <a:rPr lang="en-US" sz="2000" b="1" dirty="0">
                <a:solidFill>
                  <a:srgbClr val="923222"/>
                </a:solidFill>
                <a:latin typeface="Calibri" panose="020F0502020204030204" pitchFamily="34" charset="0"/>
              </a:rPr>
              <a:t>Why, when and where do defects occur?</a:t>
            </a:r>
          </a:p>
        </p:txBody>
      </p:sp>
      <p:sp>
        <p:nvSpPr>
          <p:cNvPr id="15" name="TextBox 14"/>
          <p:cNvSpPr txBox="1"/>
          <p:nvPr/>
        </p:nvSpPr>
        <p:spPr>
          <a:xfrm>
            <a:off x="5632557" y="4038600"/>
            <a:ext cx="1307885" cy="1015663"/>
          </a:xfrm>
          <a:prstGeom prst="rect">
            <a:avLst/>
          </a:prstGeom>
          <a:noFill/>
        </p:spPr>
        <p:txBody>
          <a:bodyPr wrap="square" rtlCol="0">
            <a:spAutoFit/>
          </a:bodyPr>
          <a:lstStyle/>
          <a:p>
            <a:pPr algn="ctr"/>
            <a:r>
              <a:rPr lang="en-US" sz="2000" b="1" dirty="0">
                <a:solidFill>
                  <a:srgbClr val="923222"/>
                </a:solidFill>
                <a:latin typeface="Calibri" panose="020F0502020204030204" pitchFamily="34" charset="0"/>
              </a:rPr>
              <a:t>How can we fix the process?</a:t>
            </a:r>
          </a:p>
        </p:txBody>
      </p:sp>
      <p:sp>
        <p:nvSpPr>
          <p:cNvPr id="16" name="TextBox 15"/>
          <p:cNvSpPr txBox="1"/>
          <p:nvPr/>
        </p:nvSpPr>
        <p:spPr>
          <a:xfrm>
            <a:off x="7285567" y="4038600"/>
            <a:ext cx="1507066" cy="1323439"/>
          </a:xfrm>
          <a:prstGeom prst="rect">
            <a:avLst/>
          </a:prstGeom>
          <a:noFill/>
        </p:spPr>
        <p:txBody>
          <a:bodyPr wrap="square" rtlCol="0">
            <a:spAutoFit/>
          </a:bodyPr>
          <a:lstStyle/>
          <a:p>
            <a:pPr algn="ctr"/>
            <a:r>
              <a:rPr lang="en-US" sz="2000" b="1" dirty="0">
                <a:solidFill>
                  <a:srgbClr val="923222"/>
                </a:solidFill>
                <a:latin typeface="Calibri" panose="020F0502020204030204" pitchFamily="34" charset="0"/>
              </a:rPr>
              <a:t>How can we make the process stay fixed? </a:t>
            </a:r>
          </a:p>
        </p:txBody>
      </p:sp>
    </p:spTree>
    <p:extLst>
      <p:ext uri="{BB962C8B-B14F-4D97-AF65-F5344CB8AC3E}">
        <p14:creationId xmlns:p14="http://schemas.microsoft.com/office/powerpoint/2010/main" val="3631775780"/>
      </p:ext>
    </p:extLst>
  </p:cSld>
  <p:clrMapOvr>
    <a:masterClrMapping/>
  </p:clrMapOvr>
  <p:transition spd="slow">
    <p:pull dir="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2641600"/>
          </a:xfrm>
        </p:spPr>
        <p:txBody>
          <a:bodyPr/>
          <a:lstStyle/>
          <a:p>
            <a:pPr marL="0" indent="0">
              <a:spcBef>
                <a:spcPts val="1200"/>
              </a:spcBef>
              <a:spcAft>
                <a:spcPts val="1200"/>
              </a:spcAft>
              <a:buNone/>
            </a:pPr>
            <a:r>
              <a:rPr lang="en-US" sz="2800" dirty="0">
                <a:latin typeface="Calibri" panose="020F0502020204030204" pitchFamily="34" charset="0"/>
                <a:cs typeface="Calibri" panose="020F0502020204030204" pitchFamily="34" charset="0"/>
              </a:rPr>
              <a:t>The “5 Whys,” is a </a:t>
            </a:r>
            <a:r>
              <a:rPr lang="en-US" sz="2800" b="1" dirty="0">
                <a:latin typeface="Calibri" panose="020F0502020204030204" pitchFamily="34" charset="0"/>
                <a:cs typeface="Calibri" panose="020F0502020204030204" pitchFamily="34" charset="0"/>
              </a:rPr>
              <a:t>questioning technique </a:t>
            </a:r>
            <a:r>
              <a:rPr lang="en-US" sz="2800" dirty="0">
                <a:latin typeface="Calibri" panose="020F0502020204030204" pitchFamily="34" charset="0"/>
                <a:cs typeface="Calibri" panose="020F0502020204030204" pitchFamily="34" charset="0"/>
              </a:rPr>
              <a:t>for identifying the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root cause of a problem</a:t>
            </a:r>
            <a:r>
              <a:rPr lang="en-US" sz="2800" dirty="0">
                <a:latin typeface="Calibri" panose="020F0502020204030204" pitchFamily="34" charset="0"/>
                <a:cs typeface="Calibri" panose="020F0502020204030204" pitchFamily="34" charset="0"/>
              </a:rPr>
              <a:t>. </a:t>
            </a:r>
          </a:p>
          <a:p>
            <a:pPr marL="347663" indent="-228600">
              <a:spcBef>
                <a:spcPts val="1200"/>
              </a:spcBef>
              <a:spcAft>
                <a:spcPts val="1200"/>
              </a:spcAft>
              <a:buClr>
                <a:srgbClr val="923222"/>
              </a:buClr>
              <a:buSzPct val="115000"/>
              <a:buFont typeface="Wingdings" panose="05000000000000000000" pitchFamily="2" charset="2"/>
              <a:buChar char="§"/>
            </a:pPr>
            <a:r>
              <a:rPr lang="en-US" sz="2400" kern="1200" dirty="0">
                <a:latin typeface="Calibri" panose="020F0502020204030204" pitchFamily="34" charset="0"/>
                <a:cs typeface="Calibri" panose="020F0502020204030204" pitchFamily="34" charset="0"/>
              </a:rPr>
              <a:t>By repeatedly asking the question “Why” </a:t>
            </a:r>
            <a:r>
              <a:rPr lang="en-US" sz="2000" i="1" kern="1200" dirty="0">
                <a:latin typeface="Calibri" panose="020F0502020204030204" pitchFamily="34" charset="0"/>
                <a:cs typeface="Calibri" panose="020F0502020204030204" pitchFamily="34" charset="0"/>
              </a:rPr>
              <a:t>(five is a good rule of thumb), </a:t>
            </a:r>
            <a:r>
              <a:rPr lang="en-US" sz="2400" kern="1200" dirty="0">
                <a:latin typeface="Calibri" panose="020F0502020204030204" pitchFamily="34" charset="0"/>
                <a:cs typeface="Calibri" panose="020F0502020204030204" pitchFamily="34" charset="0"/>
              </a:rPr>
              <a:t>you can peel away the layers of symptoms which can lead to the root cause of a problem </a:t>
            </a:r>
            <a:r>
              <a:rPr lang="en-US" sz="2000" i="1" kern="1200" dirty="0">
                <a:latin typeface="Calibri" panose="020F0502020204030204" pitchFamily="34" charset="0"/>
                <a:cs typeface="Calibri" panose="020F0502020204030204" pitchFamily="34" charset="0"/>
              </a:rPr>
              <a:t>(i.e., the underlying factors or causes of an event).</a:t>
            </a:r>
            <a:endParaRPr lang="en-US" sz="2400" kern="1200" dirty="0">
              <a:latin typeface="Calibri" panose="020F0502020204030204" pitchFamily="34" charset="0"/>
              <a:cs typeface="Calibri" panose="020F0502020204030204" pitchFamily="34" charset="0"/>
            </a:endParaRPr>
          </a:p>
        </p:txBody>
      </p:sp>
      <p:sp>
        <p:nvSpPr>
          <p:cNvPr id="6" name="Rectangle 5"/>
          <p:cNvSpPr/>
          <p:nvPr/>
        </p:nvSpPr>
        <p:spPr>
          <a:xfrm>
            <a:off x="228600" y="137535"/>
            <a:ext cx="8686800" cy="486929"/>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The 5 Why’s Technique</a:t>
            </a:r>
          </a:p>
        </p:txBody>
      </p:sp>
      <p:pic>
        <p:nvPicPr>
          <p:cNvPr id="7" name="Picture 6"/>
          <p:cNvPicPr>
            <a:picLocks noChangeAspect="1"/>
          </p:cNvPicPr>
          <p:nvPr/>
        </p:nvPicPr>
        <p:blipFill rotWithShape="1">
          <a:blip r:embed="rId2"/>
          <a:srcRect l="7591"/>
          <a:stretch/>
        </p:blipFill>
        <p:spPr>
          <a:xfrm>
            <a:off x="6121400" y="3316345"/>
            <a:ext cx="2840566" cy="3274955"/>
          </a:xfrm>
          <a:prstGeom prst="rect">
            <a:avLst/>
          </a:prstGeom>
        </p:spPr>
      </p:pic>
      <p:sp>
        <p:nvSpPr>
          <p:cNvPr id="9" name="Content Placeholder 2"/>
          <p:cNvSpPr txBox="1">
            <a:spLocks/>
          </p:cNvSpPr>
          <p:nvPr/>
        </p:nvSpPr>
        <p:spPr bwMode="auto">
          <a:xfrm>
            <a:off x="228600" y="3759201"/>
            <a:ext cx="5791200" cy="216346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indent="-228600">
              <a:spcBef>
                <a:spcPts val="1200"/>
              </a:spcBef>
              <a:spcAft>
                <a:spcPts val="1200"/>
              </a:spcAft>
              <a:buClr>
                <a:srgbClr val="923222"/>
              </a:buClr>
              <a:buSzPct val="115000"/>
              <a:buFont typeface="Wingdings" panose="05000000000000000000" pitchFamily="2" charset="2"/>
              <a:buChar char="§"/>
            </a:pPr>
            <a:r>
              <a:rPr lang="en-US" sz="2400" kern="1200" dirty="0">
                <a:latin typeface="Calibri" panose="020F0502020204030204" pitchFamily="34" charset="0"/>
                <a:cs typeface="Calibri" panose="020F0502020204030204" pitchFamily="34" charset="0"/>
              </a:rPr>
              <a:t>At this point you understand the root cause, and can see where a change is needed.</a:t>
            </a:r>
          </a:p>
          <a:p>
            <a:pPr marL="347663" indent="-228600">
              <a:spcBef>
                <a:spcPts val="1200"/>
              </a:spcBef>
              <a:spcAft>
                <a:spcPts val="1200"/>
              </a:spcAft>
              <a:buClr>
                <a:srgbClr val="923222"/>
              </a:buClr>
              <a:buSzPct val="115000"/>
              <a:buFont typeface="Wingdings" panose="05000000000000000000" pitchFamily="2" charset="2"/>
              <a:buChar char="§"/>
            </a:pPr>
            <a:r>
              <a:rPr lang="en-US" sz="2400" dirty="0">
                <a:latin typeface="Calibri" panose="020F0502020204030204" pitchFamily="34" charset="0"/>
                <a:cs typeface="Calibri" panose="020F0502020204030204" pitchFamily="34" charset="0"/>
              </a:rPr>
              <a:t>5 Whys is </a:t>
            </a:r>
            <a:r>
              <a:rPr lang="en-US" sz="2400" kern="1200" dirty="0">
                <a:latin typeface="Calibri" panose="020F0502020204030204" pitchFamily="34" charset="0"/>
                <a:cs typeface="Calibri" panose="020F0502020204030204" pitchFamily="34" charset="0"/>
              </a:rPr>
              <a:t>used in the “Analyze” phase of the Six Sigma DMAIC (Define, Measure, Analyze, Improve, Control) methodology. </a:t>
            </a:r>
          </a:p>
        </p:txBody>
      </p:sp>
    </p:spTree>
    <p:extLst>
      <p:ext uri="{BB962C8B-B14F-4D97-AF65-F5344CB8AC3E}">
        <p14:creationId xmlns:p14="http://schemas.microsoft.com/office/powerpoint/2010/main" val="3373969071"/>
      </p:ext>
    </p:extLst>
  </p:cSld>
  <p:clrMapOvr>
    <a:masterClrMapping/>
  </p:clrMapOvr>
  <p:transition spd="slow">
    <p:pull dir="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094" y="4089401"/>
            <a:ext cx="2779889" cy="2501900"/>
          </a:xfrm>
          <a:prstGeom prst="rect">
            <a:avLst/>
          </a:prstGeom>
        </p:spPr>
      </p:pic>
      <p:sp>
        <p:nvSpPr>
          <p:cNvPr id="3" name="Content Placeholder 2"/>
          <p:cNvSpPr>
            <a:spLocks noGrp="1"/>
          </p:cNvSpPr>
          <p:nvPr>
            <p:ph idx="1"/>
          </p:nvPr>
        </p:nvSpPr>
        <p:spPr>
          <a:xfrm>
            <a:off x="228599" y="842202"/>
            <a:ext cx="8830734" cy="2163465"/>
          </a:xfrm>
        </p:spPr>
        <p:txBody>
          <a:bodyPr/>
          <a:lstStyle/>
          <a:p>
            <a:pPr marL="0" indent="0">
              <a:spcBef>
                <a:spcPts val="600"/>
              </a:spcBef>
              <a:spcAft>
                <a:spcPts val="600"/>
              </a:spcAft>
              <a:buNone/>
            </a:pPr>
            <a:r>
              <a:rPr lang="en-US" sz="2800" dirty="0">
                <a:latin typeface="Calibri" panose="020F0502020204030204" pitchFamily="34" charset="0"/>
                <a:cs typeface="Calibri" panose="020F0502020204030204" pitchFamily="34" charset="0"/>
              </a:rPr>
              <a:t>The “5 How's,” is a </a:t>
            </a:r>
            <a:r>
              <a:rPr lang="en-US" sz="2800" b="1" dirty="0">
                <a:latin typeface="Calibri" panose="020F0502020204030204" pitchFamily="34" charset="0"/>
                <a:cs typeface="Calibri" panose="020F0502020204030204" pitchFamily="34" charset="0"/>
              </a:rPr>
              <a:t>questioning technique </a:t>
            </a:r>
            <a:r>
              <a:rPr lang="en-US" sz="2800" dirty="0">
                <a:latin typeface="Calibri" panose="020F0502020204030204" pitchFamily="34" charset="0"/>
                <a:cs typeface="Calibri" panose="020F0502020204030204" pitchFamily="34" charset="0"/>
              </a:rPr>
              <a:t>for drilling down into the details of a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potential solution</a:t>
            </a:r>
            <a:r>
              <a:rPr lang="en-US" sz="28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to a known problem. </a:t>
            </a:r>
          </a:p>
          <a:p>
            <a:pPr marL="0" indent="0">
              <a:spcBef>
                <a:spcPts val="600"/>
              </a:spcBef>
              <a:spcAft>
                <a:spcPts val="600"/>
              </a:spcAft>
              <a:buNone/>
            </a:pPr>
            <a:endParaRPr lang="en-US" sz="2400" dirty="0">
              <a:latin typeface="Calibri" panose="020F0502020204030204" pitchFamily="34" charset="0"/>
              <a:cs typeface="Calibri" panose="020F0502020204030204" pitchFamily="34" charset="0"/>
            </a:endParaRPr>
          </a:p>
        </p:txBody>
      </p:sp>
      <p:sp>
        <p:nvSpPr>
          <p:cNvPr id="6" name="Rectangle 5"/>
          <p:cNvSpPr/>
          <p:nvPr/>
        </p:nvSpPr>
        <p:spPr>
          <a:xfrm>
            <a:off x="228600" y="137535"/>
            <a:ext cx="8686800" cy="486929"/>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The 5 How’s Technique</a:t>
            </a:r>
          </a:p>
        </p:txBody>
      </p:sp>
      <p:sp>
        <p:nvSpPr>
          <p:cNvPr id="8" name="Rectangle 7"/>
          <p:cNvSpPr/>
          <p:nvPr/>
        </p:nvSpPr>
        <p:spPr>
          <a:xfrm>
            <a:off x="228600" y="1871913"/>
            <a:ext cx="8686800" cy="1877437"/>
          </a:xfrm>
          <a:prstGeom prst="rect">
            <a:avLst/>
          </a:prstGeom>
        </p:spPr>
        <p:txBody>
          <a:bodyPr wrap="square">
            <a:spAutoFit/>
          </a:bodyPr>
          <a:lstStyle/>
          <a:p>
            <a:pPr marL="347663" indent="-228600">
              <a:spcBef>
                <a:spcPts val="600"/>
              </a:spcBef>
              <a:spcAft>
                <a:spcPts val="1200"/>
              </a:spcAft>
              <a:buClr>
                <a:srgbClr val="923222"/>
              </a:buClr>
              <a:buSzPct val="115000"/>
              <a:buFont typeface="Wingdings" panose="05000000000000000000" pitchFamily="2" charset="2"/>
              <a:buChar char="§"/>
            </a:pPr>
            <a:r>
              <a:rPr lang="en-US" dirty="0">
                <a:latin typeface="Calibri" panose="020F0502020204030204" pitchFamily="34" charset="0"/>
                <a:cs typeface="Calibri" panose="020F0502020204030204" pitchFamily="34" charset="0"/>
              </a:rPr>
              <a:t>It is designed to bring clarity and refinement to a solution and arrive the </a:t>
            </a:r>
            <a:r>
              <a:rPr lang="en-US"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root solution</a:t>
            </a:r>
            <a:r>
              <a:rPr lang="en-US"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(best solution). </a:t>
            </a:r>
          </a:p>
          <a:p>
            <a:pPr marL="347663" indent="-228600">
              <a:spcBef>
                <a:spcPts val="1200"/>
              </a:spcBef>
              <a:spcAft>
                <a:spcPts val="1200"/>
              </a:spcAft>
              <a:buClr>
                <a:srgbClr val="923222"/>
              </a:buClr>
              <a:buSzPct val="115000"/>
              <a:buFont typeface="Wingdings" panose="05000000000000000000" pitchFamily="2" charset="2"/>
              <a:buChar char="§"/>
            </a:pPr>
            <a:r>
              <a:rPr lang="en-US" dirty="0">
                <a:latin typeface="Calibri" panose="020F0502020204030204" pitchFamily="34" charset="0"/>
                <a:cs typeface="Calibri" panose="020F0502020204030204" pitchFamily="34" charset="0"/>
              </a:rPr>
              <a:t>5 How’s is a useful method of brainstorming resolutions to the root causes and developing action items to resolve the problem.</a:t>
            </a:r>
          </a:p>
        </p:txBody>
      </p:sp>
      <p:sp>
        <p:nvSpPr>
          <p:cNvPr id="9" name="Rectangle 8"/>
          <p:cNvSpPr/>
          <p:nvPr/>
        </p:nvSpPr>
        <p:spPr>
          <a:xfrm>
            <a:off x="228600" y="3895223"/>
            <a:ext cx="6612467" cy="2616101"/>
          </a:xfrm>
          <a:prstGeom prst="rect">
            <a:avLst/>
          </a:prstGeom>
        </p:spPr>
        <p:txBody>
          <a:bodyPr wrap="square">
            <a:spAutoFit/>
          </a:bodyPr>
          <a:lstStyle/>
          <a:p>
            <a:pPr marL="347663" indent="-228600">
              <a:spcBef>
                <a:spcPts val="1200"/>
              </a:spcBef>
              <a:spcAft>
                <a:spcPts val="1200"/>
              </a:spcAft>
              <a:buClr>
                <a:srgbClr val="923222"/>
              </a:buClr>
              <a:buSzPct val="115000"/>
              <a:buFont typeface="Wingdings" panose="05000000000000000000" pitchFamily="2" charset="2"/>
              <a:buChar char="§"/>
            </a:pPr>
            <a:r>
              <a:rPr lang="en-US" dirty="0">
                <a:latin typeface="Calibri" panose="020F0502020204030204" pitchFamily="34" charset="0"/>
                <a:cs typeface="Calibri" panose="020F0502020204030204" pitchFamily="34" charset="0"/>
              </a:rPr>
              <a:t>Think of this activity as being halfway up a ladder, with 5 steps above it and 5 below. You go </a:t>
            </a:r>
            <a:r>
              <a:rPr lang="en-US" b="1" dirty="0">
                <a:latin typeface="Calibri" panose="020F0502020204030204" pitchFamily="34" charset="0"/>
                <a:cs typeface="Calibri" panose="020F0502020204030204" pitchFamily="34" charset="0"/>
              </a:rPr>
              <a:t>up the ladder </a:t>
            </a:r>
            <a:r>
              <a:rPr lang="en-US" dirty="0">
                <a:latin typeface="Calibri" panose="020F0502020204030204" pitchFamily="34" charset="0"/>
                <a:cs typeface="Calibri" panose="020F0502020204030204" pitchFamily="34" charset="0"/>
              </a:rPr>
              <a:t>by asking "why" and </a:t>
            </a:r>
            <a:r>
              <a:rPr lang="en-US" b="1" dirty="0">
                <a:latin typeface="Calibri" panose="020F0502020204030204" pitchFamily="34" charset="0"/>
                <a:cs typeface="Calibri" panose="020F0502020204030204" pitchFamily="34" charset="0"/>
              </a:rPr>
              <a:t>down it </a:t>
            </a:r>
            <a:r>
              <a:rPr lang="en-US" dirty="0">
                <a:latin typeface="Calibri" panose="020F0502020204030204" pitchFamily="34" charset="0"/>
                <a:cs typeface="Calibri" panose="020F0502020204030204" pitchFamily="34" charset="0"/>
              </a:rPr>
              <a:t>by asking "how."</a:t>
            </a:r>
          </a:p>
          <a:p>
            <a:pPr marL="347663" indent="-228600">
              <a:spcBef>
                <a:spcPts val="1200"/>
              </a:spcBef>
              <a:spcAft>
                <a:spcPts val="1200"/>
              </a:spcAft>
              <a:buClr>
                <a:srgbClr val="923222"/>
              </a:buClr>
              <a:buSzPct val="115000"/>
              <a:buFont typeface="Wingdings" panose="05000000000000000000" pitchFamily="2" charset="2"/>
              <a:buChar char="§"/>
            </a:pPr>
            <a:r>
              <a:rPr lang="en-US" dirty="0">
                <a:latin typeface="Calibri" panose="020F0502020204030204" pitchFamily="34" charset="0"/>
                <a:cs typeface="Calibri" panose="020F0502020204030204" pitchFamily="34" charset="0"/>
              </a:rPr>
              <a:t>The 5 Whys and 5 How’s are typically used in conjunction with the Cause and Effect Diagram.</a:t>
            </a:r>
          </a:p>
        </p:txBody>
      </p:sp>
    </p:spTree>
    <p:extLst>
      <p:ext uri="{BB962C8B-B14F-4D97-AF65-F5344CB8AC3E}">
        <p14:creationId xmlns:p14="http://schemas.microsoft.com/office/powerpoint/2010/main" val="3381368277"/>
      </p:ext>
    </p:extLst>
  </p:cSld>
  <p:clrMapOvr>
    <a:masterClrMapping/>
  </p:clrMapOvr>
  <p:transition spd="slow">
    <p:pull dir="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3505200"/>
          </a:xfrm>
          <a:ln w="28575">
            <a:noFill/>
          </a:ln>
        </p:spPr>
        <p:txBody>
          <a:bodyPr>
            <a:noAutofit/>
          </a:bodyPr>
          <a:lstStyle/>
          <a:p>
            <a:pPr marL="457200" indent="-457200">
              <a:buClr>
                <a:srgbClr val="923222"/>
              </a:buClr>
              <a:buSzPct val="120000"/>
              <a:buFont typeface="Wingdings" panose="05000000000000000000" pitchFamily="2" charset="2"/>
              <a:buChar char="§"/>
            </a:pPr>
            <a:r>
              <a:rPr lang="en-US" sz="2800" dirty="0">
                <a:latin typeface="Calibri" panose="020F0502020204030204" pitchFamily="34" charset="0"/>
                <a:cs typeface="Calibri" panose="020F0502020204030204" pitchFamily="34" charset="0"/>
              </a:rPr>
              <a:t>A company must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involve all its employees</a:t>
            </a:r>
            <a:r>
              <a:rPr lang="en-US" sz="28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in the Six Sigma program, and provide opportunities and incentives for employees to focus their talents on satisfying customers.  </a:t>
            </a:r>
          </a:p>
          <a:p>
            <a:pPr marL="457200" indent="-457200">
              <a:buClr>
                <a:srgbClr val="923222"/>
              </a:buClr>
              <a:buSzPct val="120000"/>
              <a:buFont typeface="Wingdings" panose="05000000000000000000" pitchFamily="2" charset="2"/>
              <a:buChar char="§"/>
            </a:pPr>
            <a:r>
              <a:rPr lang="en-US" sz="2800" dirty="0">
                <a:latin typeface="Calibri" panose="020F0502020204030204" pitchFamily="34" charset="0"/>
                <a:cs typeface="Calibri" panose="020F0502020204030204" pitchFamily="34" charset="0"/>
              </a:rPr>
              <a:t>It is important that all Six Sigma team members are assigned specific well-defined </a:t>
            </a:r>
            <a:r>
              <a:rPr lang="en-US" sz="2800" b="1" u="sng"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Six Sigma roles</a:t>
            </a:r>
            <a:r>
              <a:rPr lang="en-US" sz="2800" b="1" dirty="0">
                <a:solidFill>
                  <a:srgbClr val="92322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with measurable objectives. </a:t>
            </a:r>
          </a:p>
        </p:txBody>
      </p:sp>
      <p:sp>
        <p:nvSpPr>
          <p:cNvPr id="6" name="Rounded Rectangle 4"/>
          <p:cNvSpPr/>
          <p:nvPr/>
        </p:nvSpPr>
        <p:spPr>
          <a:xfrm>
            <a:off x="228600" y="170999"/>
            <a:ext cx="8686800" cy="420001"/>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marL="514350" indent="-514350" eaLnBrk="0" hangingPunct="0">
              <a:lnSpc>
                <a:spcPct val="80000"/>
              </a:lnSpc>
              <a:buFont typeface="+mj-lt"/>
              <a:buAutoNum type="arabicPeriod" startAt="3"/>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People Involvement </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7778" t="6826" r="5278" b="15996"/>
          <a:stretch/>
        </p:blipFill>
        <p:spPr>
          <a:xfrm>
            <a:off x="3581400" y="3930163"/>
            <a:ext cx="5562600" cy="2838956"/>
          </a:xfrm>
          <a:prstGeom prst="rect">
            <a:avLst/>
          </a:prstGeom>
        </p:spPr>
      </p:pic>
      <p:sp>
        <p:nvSpPr>
          <p:cNvPr id="9" name="Content Placeholder 2"/>
          <p:cNvSpPr txBox="1">
            <a:spLocks/>
          </p:cNvSpPr>
          <p:nvPr/>
        </p:nvSpPr>
        <p:spPr bwMode="auto">
          <a:xfrm>
            <a:off x="228600" y="4533900"/>
            <a:ext cx="3429000" cy="1905000"/>
          </a:xfrm>
          <a:prstGeom prst="rect">
            <a:avLst/>
          </a:prstGeom>
          <a:noFill/>
          <a:ln w="2857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457200" indent="-457200">
              <a:buClr>
                <a:srgbClr val="923222"/>
              </a:buClr>
              <a:buSzPct val="120000"/>
              <a:buFont typeface="Wingdings" panose="05000000000000000000" pitchFamily="2" charset="2"/>
              <a:buChar char="§"/>
            </a:pPr>
            <a:r>
              <a:rPr lang="en-US" sz="2800" kern="0" dirty="0">
                <a:latin typeface="Calibri" panose="020F0502020204030204" pitchFamily="34" charset="0"/>
                <a:cs typeface="Calibri" panose="020F0502020204030204" pitchFamily="34" charset="0"/>
              </a:rPr>
              <a:t>All employees are responsible to</a:t>
            </a:r>
            <a:r>
              <a:rPr lang="en-US" sz="2800" b="1" kern="0" dirty="0">
                <a:latin typeface="Calibri" panose="020F0502020204030204" pitchFamily="34" charset="0"/>
                <a:cs typeface="Calibri" panose="020F0502020204030204" pitchFamily="34" charset="0"/>
              </a:rPr>
              <a:t> identify quality problems</a:t>
            </a:r>
            <a:r>
              <a:rPr lang="en-US" sz="2800" kern="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089473034"/>
      </p:ext>
    </p:extLst>
  </p:cSld>
  <p:clrMapOvr>
    <a:masterClrMapping/>
  </p:clrMapOvr>
  <p:transition spd="slow">
    <p:pull dir="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28600" y="132598"/>
            <a:ext cx="868680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Six Sigma Training and Certification Levels</a:t>
            </a:r>
          </a:p>
        </p:txBody>
      </p:sp>
      <p:graphicFrame>
        <p:nvGraphicFramePr>
          <p:cNvPr id="207876" name="Group 4"/>
          <p:cNvGraphicFramePr>
            <a:graphicFrameLocks noGrp="1"/>
          </p:cNvGraphicFramePr>
          <p:nvPr>
            <p:ph sz="half" idx="4294967295"/>
            <p:extLst>
              <p:ext uri="{D42A27DB-BD31-4B8C-83A1-F6EECF244321}">
                <p14:modId xmlns:p14="http://schemas.microsoft.com/office/powerpoint/2010/main" val="4022970589"/>
              </p:ext>
            </p:extLst>
          </p:nvPr>
        </p:nvGraphicFramePr>
        <p:xfrm>
          <a:off x="237067" y="1333500"/>
          <a:ext cx="8686800" cy="5229444"/>
        </p:xfrm>
        <a:graphic>
          <a:graphicData uri="http://schemas.openxmlformats.org/drawingml/2006/table">
            <a:tbl>
              <a:tblPr/>
              <a:tblGrid>
                <a:gridCol w="1698218">
                  <a:extLst>
                    <a:ext uri="{9D8B030D-6E8A-4147-A177-3AD203B41FA5}">
                      <a16:colId xmlns:a16="http://schemas.microsoft.com/office/drawing/2014/main" val="20000"/>
                    </a:ext>
                  </a:extLst>
                </a:gridCol>
                <a:gridCol w="6988582">
                  <a:extLst>
                    <a:ext uri="{9D8B030D-6E8A-4147-A177-3AD203B41FA5}">
                      <a16:colId xmlns:a16="http://schemas.microsoft.com/office/drawing/2014/main" val="20001"/>
                    </a:ext>
                  </a:extLst>
                </a:gridCol>
              </a:tblGrid>
              <a:tr h="46855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Levels</a:t>
                      </a:r>
                      <a:endParaRPr kumimoji="0" lang="en-US" sz="1800" b="0" i="0" u="none" strike="noStrike" cap="none" normalizeH="0" baseline="0" dirty="0">
                        <a:ln>
                          <a:noFill/>
                        </a:ln>
                        <a:solidFill>
                          <a:schemeClr val="tx1"/>
                        </a:solidFill>
                        <a:effectLst/>
                        <a:latin typeface="Calibri" panose="020F0502020204030204" pitchFamily="34" charset="0"/>
                        <a:ea typeface="ＭＳ Ｐゴシック" pitchFamily="-105"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Description</a:t>
                      </a:r>
                      <a:endParaRPr kumimoji="0" lang="en-US" sz="1800" b="0" i="0" u="none" strike="noStrike" cap="none" normalizeH="0" baseline="0" dirty="0">
                        <a:ln>
                          <a:noFill/>
                        </a:ln>
                        <a:solidFill>
                          <a:schemeClr val="tx1"/>
                        </a:solidFill>
                        <a:effectLst/>
                        <a:latin typeface="Calibri" panose="020F0502020204030204" pitchFamily="34" charset="0"/>
                        <a:ea typeface="ＭＳ Ｐゴシック" pitchFamily="-105"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0"/>
                  </a:ext>
                </a:extLst>
              </a:tr>
              <a:tr h="99617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Yellow Belt</a:t>
                      </a:r>
                      <a:endParaRPr kumimoji="0" lang="en-US" sz="1800" b="1" i="0" u="none" strike="noStrike" cap="none" normalizeH="0" baseline="0" dirty="0">
                        <a:ln>
                          <a:noFill/>
                        </a:ln>
                        <a:solidFill>
                          <a:schemeClr val="tx1"/>
                        </a:solidFill>
                        <a:effectLst/>
                        <a:latin typeface="Calibri" panose="020F0502020204030204" pitchFamily="34" charset="0"/>
                        <a:ea typeface="ＭＳ Ｐゴシック" pitchFamily="-105"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Has a basic understanding of Six Sigma Methodology and the tools in the DMAIC problem solving process</a:t>
                      </a:r>
                      <a:r>
                        <a:rPr kumimoji="0" lang="en-US" sz="1200" b="0"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A team member that reviews processes and process improvements in support of a Six Sigma process improvement project. A person who has passed the Green Belt certification exam but has not yet completed a Six Sigma project</a:t>
                      </a:r>
                      <a:r>
                        <a:rPr kumimoji="0" lang="en-US" sz="1200" b="1" i="0" u="none" strike="noStrike" cap="none" normalizeH="0" baseline="0" dirty="0">
                          <a:ln>
                            <a:noFill/>
                          </a:ln>
                          <a:solidFill>
                            <a:srgbClr val="923222"/>
                          </a:solidFill>
                          <a:effectLst/>
                          <a:latin typeface="Calibri" panose="020F0502020204030204" pitchFamily="34" charset="0"/>
                          <a:ea typeface="ＭＳ Ｐゴシック" pitchFamily="-105" charset="-128"/>
                          <a:cs typeface="Times New Roman" pitchFamily="18" charset="0"/>
                        </a:rPr>
                        <a:t>.</a:t>
                      </a:r>
                      <a:r>
                        <a:rPr kumimoji="0" lang="en-US" sz="1200" b="0" i="0" u="none" strike="noStrike" cap="none" normalizeH="0" baseline="0" dirty="0">
                          <a:ln>
                            <a:noFill/>
                          </a:ln>
                          <a:solidFill>
                            <a:srgbClr val="000000"/>
                          </a:solidFill>
                          <a:effectLst/>
                          <a:latin typeface="Calibri" panose="020F0502020204030204" pitchFamily="34" charset="0"/>
                          <a:ea typeface="ＭＳ Ｐゴシック" pitchFamily="-105" charset="-128"/>
                          <a:cs typeface="Times New Roman" pitchFamily="18" charset="0"/>
                        </a:rPr>
                        <a:t>.</a:t>
                      </a:r>
                      <a:endParaRPr kumimoji="0" lang="en-US" sz="1200" b="0" i="0" u="none" strike="noStrike" cap="none" normalizeH="0" baseline="0" dirty="0">
                        <a:ln>
                          <a:noFill/>
                        </a:ln>
                        <a:solidFill>
                          <a:schemeClr val="tx1"/>
                        </a:solidFill>
                        <a:effectLst/>
                        <a:latin typeface="Calibri" panose="020F0502020204030204" pitchFamily="34" charset="0"/>
                        <a:ea typeface="ＭＳ Ｐゴシック" pitchFamily="-105"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5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ea typeface="ＭＳ Ｐゴシック" pitchFamily="-105" charset="-128"/>
                          <a:cs typeface="Times New Roman" pitchFamily="18" charset="0"/>
                        </a:rPr>
                        <a:t>Green Belt</a:t>
                      </a:r>
                      <a:endParaRPr kumimoji="0" lang="en-US" sz="18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ea typeface="ＭＳ Ｐゴシック" pitchFamily="-105"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A Six Sigma trained individual that can work as a team member on complex project and also lead small, carefully defined Six Sigma projects</a:t>
                      </a:r>
                      <a:r>
                        <a:rPr kumimoji="0" lang="en-US" sz="1200" b="0" i="0" u="none" strike="noStrike"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On complex Six Sigma projects, green belts work closely with the Black Belt team leader to assist with data collection and analysis, and to keep the team functioning through all phases of the project. </a:t>
                      </a:r>
                      <a:endParaRPr kumimoji="0" lang="en-US" sz="1200" b="0" i="0" u="none" strike="noStrike" cap="none" normalizeH="0" baseline="0" dirty="0">
                        <a:ln>
                          <a:noFill/>
                        </a:ln>
                        <a:solidFill>
                          <a:schemeClr val="tx1"/>
                        </a:solidFill>
                        <a:effectLst/>
                        <a:latin typeface="Calibri" panose="020F0502020204030204" pitchFamily="34" charset="0"/>
                        <a:ea typeface="ＭＳ Ｐゴシック" pitchFamily="-105"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881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anose="020F0502020204030204" pitchFamily="34" charset="0"/>
                          <a:ea typeface="ＭＳ Ｐゴシック" pitchFamily="-105" charset="-128"/>
                        </a:rPr>
                        <a:t>Brown Belt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kern="1200"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A Six Sigma Green Belt who has passed the Black Belt certification examination but has not yet completed their second Six Sigma project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8751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anose="020F0502020204030204" pitchFamily="34" charset="0"/>
                          <a:ea typeface="ＭＳ Ｐゴシック" pitchFamily="-105" charset="-128"/>
                          <a:cs typeface="Times New Roman" pitchFamily="18" charset="0"/>
                        </a:rPr>
                        <a:t>Black Belt</a:t>
                      </a:r>
                      <a:endParaRPr kumimoji="0" lang="en-US" sz="1800" b="1" i="0" u="none" strike="noStrike" cap="none" normalizeH="0" baseline="0" dirty="0">
                        <a:ln>
                          <a:noFill/>
                        </a:ln>
                        <a:solidFill>
                          <a:schemeClr val="bg1"/>
                        </a:solidFill>
                        <a:effectLst/>
                        <a:latin typeface="Calibri" panose="020F0502020204030204" pitchFamily="34" charset="0"/>
                        <a:ea typeface="ＭＳ Ｐゴシック" pitchFamily="-105"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5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kern="1200"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A full-time quality professional who has a thorough knowledge of Six Sigma philosophies and principles</a:t>
                      </a:r>
                      <a:r>
                        <a:rPr kumimoji="0" lang="en-US" sz="1200" b="0" i="0" u="none" strike="noStrike" kern="1200"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a:t>
                      </a:r>
                      <a:r>
                        <a:rPr kumimoji="0" lang="en-US" sz="1200" b="1" i="0" u="none" strike="noStrike" kern="1200"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and possesses technical and managerial process improvement / innovation skills</a:t>
                      </a:r>
                      <a:r>
                        <a:rPr kumimoji="0" lang="en-US" sz="1200" b="0" i="0" u="none" strike="noStrike" kern="1200"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Leads the Six Sigma project team and problem-solving efforts. Identifies projects and selects project team members. Trains and coaches project teams.    A Black Belt is typically mentored by a master black belt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2311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Calibri" panose="020F0502020204030204" pitchFamily="34" charset="0"/>
                          <a:ea typeface="ＭＳ Ｐゴシック" pitchFamily="-105" charset="-128"/>
                          <a:cs typeface="Times New Roman" pitchFamily="18" charset="0"/>
                        </a:rPr>
                        <a:t>Master Black Belt</a:t>
                      </a:r>
                      <a:endParaRPr kumimoji="0" lang="en-US" sz="1800" b="1" i="0" u="none" strike="noStrike" cap="none" normalizeH="0" baseline="0" dirty="0">
                        <a:ln>
                          <a:noFill/>
                        </a:ln>
                        <a:solidFill>
                          <a:schemeClr val="bg1"/>
                        </a:solidFill>
                        <a:effectLst/>
                        <a:latin typeface="Calibri" panose="020F0502020204030204" pitchFamily="34" charset="0"/>
                        <a:ea typeface="ＭＳ Ｐゴシック" pitchFamily="-105"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kern="1200"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Is a career path</a:t>
                      </a:r>
                      <a:r>
                        <a:rPr kumimoji="0" lang="en-US" sz="1200" b="0" i="0" u="none" strike="noStrike" kern="1200"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a:t>
                      </a:r>
                      <a:r>
                        <a:rPr kumimoji="0" lang="en-US" sz="1200" b="1" i="0" u="none" strike="noStrike" kern="1200"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A Master Black Belt has successfully led ten or more teams through complex Six Sigma projects</a:t>
                      </a:r>
                      <a:r>
                        <a:rPr kumimoji="0" lang="en-US" sz="1200" b="0" i="0" u="none" strike="noStrike" kern="1200" cap="none" normalizeH="0" baseline="0" dirty="0">
                          <a:ln>
                            <a:noFill/>
                          </a:ln>
                          <a:solidFill>
                            <a:schemeClr val="tx1"/>
                          </a:solidFill>
                          <a:effectLst/>
                          <a:latin typeface="Calibri" panose="020F0502020204030204" pitchFamily="34" charset="0"/>
                          <a:ea typeface="ＭＳ Ｐゴシック" pitchFamily="-105" charset="-128"/>
                          <a:cs typeface="Times New Roman" pitchFamily="18" charset="0"/>
                        </a:rPr>
                        <a:t>.  A proven change agent, leader, facilitator, and technical expert in Six Sigma.  A seasoned individual with a proven mastery of process variability reduction, and waste reduction. Acts as an advisor to executives, and a coach and mentor on projects that are led by black belts and green belts. Functions as the keeper of the Six Sigma process, and can effectively provide Six Sigma training at all levels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Rectangle 3"/>
          <p:cNvSpPr/>
          <p:nvPr/>
        </p:nvSpPr>
        <p:spPr>
          <a:xfrm>
            <a:off x="228600" y="914400"/>
            <a:ext cx="8686800" cy="400110"/>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Six Sigma certification levels based on training, knowledge, and experience.  </a:t>
            </a:r>
          </a:p>
        </p:txBody>
      </p:sp>
      <p:sp>
        <p:nvSpPr>
          <p:cNvPr id="5" name="TextBox 4"/>
          <p:cNvSpPr txBox="1"/>
          <p:nvPr/>
        </p:nvSpPr>
        <p:spPr>
          <a:xfrm>
            <a:off x="3666441" y="3369733"/>
            <a:ext cx="3411318" cy="400110"/>
          </a:xfrm>
          <a:prstGeom prst="rect">
            <a:avLst/>
          </a:prstGeom>
          <a:noFill/>
        </p:spPr>
        <p:txBody>
          <a:bodyPr wrap="none" rtlCol="0">
            <a:spAutoFit/>
          </a:bodyPr>
          <a:lstStyle/>
          <a:p>
            <a:r>
              <a:rPr lang="en-US" sz="2000" dirty="0">
                <a:solidFill>
                  <a:srgbClr val="FF0000"/>
                </a:solidFill>
                <a:latin typeface="Calibri" panose="020F0502020204030204" pitchFamily="34" charset="0"/>
                <a:cs typeface="Calibri" panose="020F0502020204030204" pitchFamily="34" charset="0"/>
              </a:rPr>
              <a:t>Rutgers offers this Certification</a:t>
            </a:r>
          </a:p>
        </p:txBody>
      </p:sp>
    </p:spTree>
    <p:extLst>
      <p:ext uri="{BB962C8B-B14F-4D97-AF65-F5344CB8AC3E}">
        <p14:creationId xmlns:p14="http://schemas.microsoft.com/office/powerpoint/2010/main" val="3961636683"/>
      </p:ext>
    </p:extLst>
  </p:cSld>
  <p:clrMapOvr>
    <a:masterClrMapping/>
  </p:clrMapOvr>
  <p:transition spd="slow">
    <p:pull dir="ru"/>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PVERSION" val="5"/>
  <p:tag name="TPFULLVERSION" val="5.3.1.3337"/>
  <p:tag name="PPTVERSION" val="15"/>
  <p:tag name="TPOS" val="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ohOzGjPVckeeVSyqzGzy1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XIkkHQYn7UuFEdLRxmAiP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XW8NsaiyE.9wuIYPoR16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zOSkp.O806bn0pDVqXaX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HAQggDtgGU.tb3lyxkkSC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S2_GQegA0uZGOT3cXoyy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Igj3aFJCkafAR.cn3x..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0k6nRD1eEeuyxBjEQc8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6mqEY4OSU6jEJEPQj6uX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nDYPBGUnb0eqmjKc7qNxPg"/>
</p:tagLst>
</file>

<file path=ppt/tags/tag2.xml><?xml version="1.0" encoding="utf-8"?>
<p:tagLst xmlns:a="http://schemas.openxmlformats.org/drawingml/2006/main" xmlns:r="http://schemas.openxmlformats.org/officeDocument/2006/relationships" xmlns:p="http://schemas.openxmlformats.org/presentationml/2006/main">
  <p:tag name="SECTIONNUMBER" val="1"/>
  <p:tag name="DIVIDERPICTUREPATH" val="C:\Program Files\PPTADDIN.300.EN\PictureGallery\NVS_P_00048_PPT.jpg"/>
  <p:tag name="SLIDETYPE" val="NovartisTitl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itZyvXnL0SOAJnq06GCD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bVieo9EEUOnPlZCHx8Pw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JCRUFoV_U6c6PFZgZipU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JXQCWkVNC0OoauLPvp7uq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K22tjNQ1kW5C47Qka7j9Q"/>
</p:tagLst>
</file>

<file path=ppt/tags/tag3.xml><?xml version="1.0" encoding="utf-8"?>
<p:tagLst xmlns:a="http://schemas.openxmlformats.org/drawingml/2006/main" xmlns:r="http://schemas.openxmlformats.org/officeDocument/2006/relationships" xmlns:p="http://schemas.openxmlformats.org/presentationml/2006/main">
  <p:tag name="RESIZ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1JTaMS0Ud0SDQ1iYjXhBC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1JTaMS0Ud0SDQ1iYjXhB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oOmo.fAQuku2FWRc2oBcd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1JTaMS0Ud0SDQ1iYjXhBC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bLFi_jJsYEucSUAh6cjbp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6grzYjZUDEKKvotw3fMLZA"/>
</p:tagLst>
</file>

<file path=ppt/theme/theme1.xml><?xml version="1.0" encoding="utf-8"?>
<a:theme xmlns:a="http://schemas.openxmlformats.org/drawingml/2006/main" name="New template for GSBD">
  <a:themeElements>
    <a:clrScheme name="NovartisWhite">
      <a:dk1>
        <a:sysClr val="windowText" lastClr="000000"/>
      </a:dk1>
      <a:lt1>
        <a:sysClr val="window" lastClr="FFFFFF"/>
      </a:lt1>
      <a:dk2>
        <a:srgbClr val="69676D"/>
      </a:dk2>
      <a:lt2>
        <a:srgbClr val="C9C2D1"/>
      </a:lt2>
      <a:accent1>
        <a:srgbClr val="FCAF17"/>
      </a:accent1>
      <a:accent2>
        <a:srgbClr val="EC8026"/>
      </a:accent2>
      <a:accent3>
        <a:srgbClr val="E44C16"/>
      </a:accent3>
      <a:accent4>
        <a:srgbClr val="923222"/>
      </a:accent4>
      <a:accent5>
        <a:srgbClr val="634329"/>
      </a:accent5>
      <a:accent6>
        <a:srgbClr val="000000"/>
      </a:accent6>
      <a:hlink>
        <a:srgbClr val="E44C16"/>
      </a:hlink>
      <a:folHlink>
        <a:srgbClr val="FCAF17"/>
      </a:folHlink>
    </a:clrScheme>
    <a:fontScheme name="New template for GSBD">
      <a:majorFont>
        <a:latin typeface="News Gothic MT"/>
        <a:ea typeface=""/>
        <a:cs typeface=""/>
      </a:majorFont>
      <a:minorFont>
        <a:latin typeface="News Gothic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E497"/>
        </a:solidFill>
        <a:ln w="2857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800" b="1" i="0" u="none" strike="noStrike" cap="none" normalizeH="0" baseline="0" smtClean="0">
            <a:ln>
              <a:noFill/>
            </a:ln>
            <a:solidFill>
              <a:schemeClr val="tx1"/>
            </a:solidFill>
            <a:effectLst>
              <a:outerShdw blurRad="38100" dist="38100" dir="2700000" algn="tl">
                <a:srgbClr val="000000">
                  <a:alpha val="43137"/>
                </a:srgbClr>
              </a:outerShdw>
            </a:effectLst>
            <a:latin typeface="News Gothic MT" pitchFamily="34" charset="0"/>
          </a:defRPr>
        </a:defPPr>
      </a:lstStyle>
    </a:spDef>
    <a:lnDef>
      <a:spPr bwMode="auto">
        <a:solidFill>
          <a:schemeClr val="accent1"/>
        </a:solidFill>
        <a:ln w="28575" cap="flat" cmpd="sng" algn="ctr">
          <a:solidFill>
            <a:schemeClr val="tx1"/>
          </a:solidFill>
          <a:prstDash val="solid"/>
          <a:round/>
          <a:headEnd type="none" w="med" len="med"/>
          <a:tailEnd type="none" w="med" len="med"/>
        </a:ln>
        <a:effectLst/>
      </a:spPr>
      <a:bodyPr/>
      <a:lstStyle/>
    </a:lnDef>
  </a:objectDefaults>
  <a:extraClrSchemeLst>
    <a:extraClrScheme>
      <a:clrScheme name="New template for GSBD 1">
        <a:dk1>
          <a:srgbClr val="969696"/>
        </a:dk1>
        <a:lt1>
          <a:srgbClr val="FFFFFF"/>
        </a:lt1>
        <a:dk2>
          <a:srgbClr val="004D7D"/>
        </a:dk2>
        <a:lt2>
          <a:srgbClr val="FFFFFF"/>
        </a:lt2>
        <a:accent1>
          <a:srgbClr val="00CC99"/>
        </a:accent1>
        <a:accent2>
          <a:srgbClr val="3333CC"/>
        </a:accent2>
        <a:accent3>
          <a:srgbClr val="AAB2BF"/>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New template for GSBD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w template for GSBD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ew template for GSBD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w template for GSBD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 template for GSBD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w template for GSBD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ew template for GSBD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vartis">
  <a:themeElements>
    <a:clrScheme name="Novartis">
      <a:dk1>
        <a:srgbClr val="917B69"/>
      </a:dk1>
      <a:lt1>
        <a:srgbClr val="FFFFFF"/>
      </a:lt1>
      <a:dk2>
        <a:srgbClr val="917B69"/>
      </a:dk2>
      <a:lt2>
        <a:srgbClr val="F8F8F8"/>
      </a:lt2>
      <a:accent1>
        <a:srgbClr val="FCAF17"/>
      </a:accent1>
      <a:accent2>
        <a:srgbClr val="EC8026"/>
      </a:accent2>
      <a:accent3>
        <a:srgbClr val="E44C16"/>
      </a:accent3>
      <a:accent4>
        <a:srgbClr val="923222"/>
      </a:accent4>
      <a:accent5>
        <a:srgbClr val="634329"/>
      </a:accent5>
      <a:accent6>
        <a:srgbClr val="000000"/>
      </a:accent6>
      <a:hlink>
        <a:srgbClr val="917B69"/>
      </a:hlink>
      <a:folHlink>
        <a:srgbClr val="917B69"/>
      </a:folHlink>
    </a:clrScheme>
    <a:fontScheme name="Novartis">
      <a:majorFont>
        <a:latin typeface="Arial"/>
        <a:ea typeface=""/>
        <a:cs typeface=""/>
      </a:majorFont>
      <a:minorFont>
        <a:latin typeface="Arial"/>
        <a:ea typeface=""/>
        <a:cs typeface=""/>
      </a:minorFont>
    </a:fontScheme>
    <a:fmtScheme name="Novart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Novartis">
  <a:themeElements>
    <a:clrScheme name="Novartis">
      <a:dk1>
        <a:srgbClr val="917B69"/>
      </a:dk1>
      <a:lt1>
        <a:srgbClr val="FFFFFF"/>
      </a:lt1>
      <a:dk2>
        <a:srgbClr val="917B69"/>
      </a:dk2>
      <a:lt2>
        <a:srgbClr val="F8F8F8"/>
      </a:lt2>
      <a:accent1>
        <a:srgbClr val="FCAF17"/>
      </a:accent1>
      <a:accent2>
        <a:srgbClr val="EC8026"/>
      </a:accent2>
      <a:accent3>
        <a:srgbClr val="E44C16"/>
      </a:accent3>
      <a:accent4>
        <a:srgbClr val="923222"/>
      </a:accent4>
      <a:accent5>
        <a:srgbClr val="634329"/>
      </a:accent5>
      <a:accent6>
        <a:srgbClr val="000000"/>
      </a:accent6>
      <a:hlink>
        <a:srgbClr val="917B69"/>
      </a:hlink>
      <a:folHlink>
        <a:srgbClr val="917B69"/>
      </a:folHlink>
    </a:clrScheme>
    <a:fontScheme name="Novartis">
      <a:majorFont>
        <a:latin typeface="Arial"/>
        <a:ea typeface=""/>
        <a:cs typeface=""/>
      </a:majorFont>
      <a:minorFont>
        <a:latin typeface="Arial"/>
        <a:ea typeface=""/>
        <a:cs typeface=""/>
      </a:minorFont>
    </a:fontScheme>
    <a:fmtScheme name="Novart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16995</TotalTime>
  <Words>7734</Words>
  <Application>Microsoft Office PowerPoint</Application>
  <PresentationFormat>On-screen Show (4:3)</PresentationFormat>
  <Paragraphs>906</Paragraphs>
  <Slides>101</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101</vt:i4>
      </vt:variant>
    </vt:vector>
  </HeadingPairs>
  <TitlesOfParts>
    <vt:vector size="109" baseType="lpstr">
      <vt:lpstr>Arial</vt:lpstr>
      <vt:lpstr>Arial Narrow</vt:lpstr>
      <vt:lpstr>Calibri</vt:lpstr>
      <vt:lpstr>News Gothic MT</vt:lpstr>
      <vt:lpstr>Symbol</vt:lpstr>
      <vt:lpstr>Times New Roman</vt:lpstr>
      <vt:lpstr>Wingdings</vt:lpstr>
      <vt:lpstr>New template for GSBD</vt:lpstr>
      <vt:lpstr>PowerPoint Presentation</vt:lpstr>
      <vt:lpstr>PowerPoint Presentation</vt:lpstr>
      <vt:lpstr>Discussion Outline</vt:lpstr>
      <vt:lpstr>Manufacturing</vt:lpstr>
      <vt:lpstr>Discussion Outline</vt:lpstr>
      <vt:lpstr>PowerPoint Presentation</vt:lpstr>
      <vt:lpstr>Major Manufacturing Strategies</vt:lpstr>
      <vt:lpstr>PowerPoint Presentation</vt:lpstr>
      <vt:lpstr>PowerPoint Presentation</vt:lpstr>
      <vt:lpstr>PowerPoint Presentation</vt:lpstr>
      <vt:lpstr>PowerPoint Presentation</vt:lpstr>
      <vt:lpstr>The manufacturing strategy defines what cycle time (i.e., lead time) the customer will experience for delivery</vt:lpstr>
      <vt:lpstr>Discussion Outline</vt:lpstr>
      <vt:lpstr>Manufacturing Processes</vt:lpstr>
      <vt:lpstr>Types of Manufacturing Processes</vt:lpstr>
      <vt:lpstr>Job Shop Production (a.k.a., Project Production)</vt:lpstr>
      <vt:lpstr>Batch Production</vt:lpstr>
      <vt:lpstr>Line Flow Production (a.k.a., Mass Production)</vt:lpstr>
      <vt:lpstr>Continuous Flow Production</vt:lpstr>
      <vt:lpstr>Manufacturing Process –vs- Manufacturing Strategy</vt:lpstr>
      <vt:lpstr>Discussion Outline</vt:lpstr>
      <vt:lpstr>Total Cost of Manufacturing</vt:lpstr>
      <vt:lpstr>TCM -vs- Strategic Alternatives</vt:lpstr>
      <vt:lpstr>Discussion Outline</vt:lpstr>
      <vt:lpstr>LEAN and Six Sigma</vt:lpstr>
      <vt:lpstr>LEAN and Six Sigma (continued)</vt:lpstr>
      <vt:lpstr>Discussion Outline</vt:lpstr>
      <vt:lpstr>LEAN History</vt:lpstr>
      <vt:lpstr>LEAN History (continued)</vt:lpstr>
      <vt:lpstr>What Lean is</vt:lpstr>
      <vt:lpstr>What Lean is NOT</vt:lpstr>
      <vt:lpstr>Lean Facilitates a Culture Change</vt:lpstr>
      <vt:lpstr>PowerPoint Presentation</vt:lpstr>
      <vt:lpstr>Understand “Value”</vt:lpstr>
      <vt:lpstr>PowerPoint Presentation</vt:lpstr>
      <vt:lpstr>Discussion Outline</vt:lpstr>
      <vt:lpstr>PowerPoint Presentation</vt:lpstr>
      <vt:lpstr>LEAN Manufacturing</vt:lpstr>
      <vt:lpstr>Elements of LEAN Manufacturing</vt:lpstr>
      <vt:lpstr>Waste Reduction</vt:lpstr>
      <vt:lpstr>PowerPoint Presentation</vt:lpstr>
      <vt:lpstr>Benefits of LEAN Waste Reduction</vt:lpstr>
      <vt:lpstr>LEAN Layout</vt:lpstr>
      <vt:lpstr>EXAMPLE:  LEAN Layout</vt:lpstr>
      <vt:lpstr>(McDonalds - Speedee Service System)</vt:lpstr>
      <vt:lpstr>The Five-S’s  </vt:lpstr>
      <vt:lpstr>The Five-S’s (continued) </vt:lpstr>
      <vt:lpstr>Inventory, Setup Time, &amp; Changeover Time Reduction</vt:lpstr>
      <vt:lpstr>PowerPoint Presentation</vt:lpstr>
      <vt:lpstr>What do you see?  .  .  . </vt:lpstr>
      <vt:lpstr>PowerPoint Presentation</vt:lpstr>
      <vt:lpstr>Small Batch Scheduling &amp; Uniform Plant Loading</vt:lpstr>
      <vt:lpstr>PowerPoint Presentation</vt:lpstr>
      <vt:lpstr>PowerPoint Presentation</vt:lpstr>
      <vt:lpstr>PowerPoint Presentation</vt:lpstr>
      <vt:lpstr>LEAN Supply Chain Relationships</vt:lpstr>
      <vt:lpstr>Workforce Commitment</vt:lpstr>
      <vt:lpstr>PowerPoint Presentation</vt:lpstr>
      <vt:lpstr>Discussion Outline</vt:lpstr>
      <vt:lpstr>PowerPoint Presentation</vt:lpstr>
      <vt:lpstr>PowerPoint Presentation</vt:lpstr>
      <vt:lpstr>PowerPoint Presentation</vt:lpstr>
      <vt:lpstr>PowerPoint Presentation</vt:lpstr>
      <vt:lpstr>Discussion Outline</vt:lpstr>
      <vt:lpstr>PowerPoint Presentation</vt:lpstr>
      <vt:lpstr>PowerPoint Presentation</vt:lpstr>
      <vt:lpstr>W. Edwards Deming</vt:lpstr>
      <vt:lpstr>Philip Crosby</vt:lpstr>
      <vt:lpstr>PowerPoint Presentation</vt:lpstr>
      <vt:lpstr>Kaoru Ishikawa </vt:lpstr>
      <vt:lpstr>Voice of the Customer (VOC) </vt:lpstr>
      <vt:lpstr>PowerPoint Presentation</vt:lpstr>
      <vt:lpstr>Cost of Good Quality – Appraisal Costs</vt:lpstr>
      <vt:lpstr>Cost of Good Quality – Prevention Costs</vt:lpstr>
      <vt:lpstr>Cost of Poor Quality – Internal Failure Costs</vt:lpstr>
      <vt:lpstr>Cost of Poor Quality – External Failure Costs</vt:lpstr>
      <vt:lpstr>Acceptance Sampling</vt:lpstr>
      <vt:lpstr>Discussion Outline</vt:lpstr>
      <vt:lpstr>What is Six Sigma?</vt:lpstr>
      <vt:lpstr>Six Sigma History</vt:lpstr>
      <vt:lpstr>Discussion Outline</vt:lpstr>
      <vt:lpstr>PowerPoint Presentation</vt:lpstr>
      <vt:lpstr>PowerPoint Presentation</vt:lpstr>
      <vt:lpstr>PowerPoint Presentation</vt:lpstr>
      <vt:lpstr>PowerPoint Presentation</vt:lpstr>
      <vt:lpstr>PowerPoint Presentation</vt:lpstr>
      <vt:lpstr>Tools of Quality Control – Check Sheets</vt:lpstr>
      <vt:lpstr>Tools of Quality Control - Histograms</vt:lpstr>
      <vt:lpstr>Tools of Quality Control – Pareto Analysis</vt:lpstr>
      <vt:lpstr>Tools of Quality Control - Cause and Effect Diagrams</vt:lpstr>
      <vt:lpstr>Tools of Quality Control – Flow Diagram</vt:lpstr>
      <vt:lpstr>Tools of Quality Control – Control Charts</vt:lpstr>
      <vt:lpstr>Tools of Quality Control – Scatter Diagrams</vt:lpstr>
      <vt:lpstr>PowerPoint Presentation</vt:lpstr>
      <vt:lpstr>DMAIC Methodology</vt:lpstr>
      <vt:lpstr>PowerPoint Presentation</vt:lpstr>
      <vt:lpstr>PowerPoint Presentation</vt:lpstr>
      <vt:lpstr>PowerPoint Presentation</vt:lpstr>
      <vt:lpstr>Six Sigma Training and Certification Levels</vt:lpstr>
      <vt:lpstr>PowerPoint Presentation</vt:lpstr>
      <vt:lpstr>End of Chapter Quiz</vt:lpstr>
    </vt:vector>
  </TitlesOfParts>
  <Company>Novartis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McLaury, William</dc:creator>
  <cp:lastModifiedBy>Hussan Peavey</cp:lastModifiedBy>
  <cp:revision>743</cp:revision>
  <cp:lastPrinted>2019-11-01T18:52:49Z</cp:lastPrinted>
  <dcterms:created xsi:type="dcterms:W3CDTF">2014-03-13T13:06:01Z</dcterms:created>
  <dcterms:modified xsi:type="dcterms:W3CDTF">2021-05-20T19:55:27Z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viderSectionCount">
    <vt:lpwstr>6</vt:lpwstr>
  </property>
</Properties>
</file>